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4"/>
  </p:notesMasterIdLst>
  <p:handoutMasterIdLst>
    <p:handoutMasterId r:id="rId175"/>
  </p:handoutMasterIdLst>
  <p:sldIdLst>
    <p:sldId id="256" r:id="rId2"/>
    <p:sldId id="297" r:id="rId3"/>
    <p:sldId id="269" r:id="rId4"/>
    <p:sldId id="268" r:id="rId5"/>
    <p:sldId id="267" r:id="rId6"/>
    <p:sldId id="294" r:id="rId7"/>
    <p:sldId id="325" r:id="rId8"/>
    <p:sldId id="263" r:id="rId9"/>
    <p:sldId id="500" r:id="rId10"/>
    <p:sldId id="266" r:id="rId11"/>
    <p:sldId id="265" r:id="rId12"/>
    <p:sldId id="328" r:id="rId13"/>
    <p:sldId id="329" r:id="rId14"/>
    <p:sldId id="264" r:id="rId15"/>
    <p:sldId id="281" r:id="rId16"/>
    <p:sldId id="326" r:id="rId17"/>
    <p:sldId id="327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7" r:id="rId33"/>
    <p:sldId id="348" r:id="rId34"/>
    <p:sldId id="349" r:id="rId35"/>
    <p:sldId id="350" r:id="rId36"/>
    <p:sldId id="305" r:id="rId37"/>
    <p:sldId id="344" r:id="rId38"/>
    <p:sldId id="284" r:id="rId39"/>
    <p:sldId id="353" r:id="rId40"/>
    <p:sldId id="345" r:id="rId41"/>
    <p:sldId id="346" r:id="rId42"/>
    <p:sldId id="295" r:id="rId43"/>
    <p:sldId id="352" r:id="rId44"/>
    <p:sldId id="354" r:id="rId45"/>
    <p:sldId id="355" r:id="rId46"/>
    <p:sldId id="356" r:id="rId47"/>
    <p:sldId id="371" r:id="rId48"/>
    <p:sldId id="372" r:id="rId49"/>
    <p:sldId id="358" r:id="rId50"/>
    <p:sldId id="357" r:id="rId51"/>
    <p:sldId id="359" r:id="rId52"/>
    <p:sldId id="360" r:id="rId53"/>
    <p:sldId id="361" r:id="rId54"/>
    <p:sldId id="362" r:id="rId55"/>
    <p:sldId id="364" r:id="rId56"/>
    <p:sldId id="365" r:id="rId57"/>
    <p:sldId id="366" r:id="rId58"/>
    <p:sldId id="367" r:id="rId59"/>
    <p:sldId id="369" r:id="rId60"/>
    <p:sldId id="370" r:id="rId61"/>
    <p:sldId id="501" r:id="rId62"/>
    <p:sldId id="373" r:id="rId63"/>
    <p:sldId id="374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  <p:sldId id="383" r:id="rId73"/>
    <p:sldId id="384" r:id="rId74"/>
    <p:sldId id="385" r:id="rId75"/>
    <p:sldId id="386" r:id="rId76"/>
    <p:sldId id="477" r:id="rId77"/>
    <p:sldId id="387" r:id="rId78"/>
    <p:sldId id="388" r:id="rId79"/>
    <p:sldId id="399" r:id="rId80"/>
    <p:sldId id="400" r:id="rId81"/>
    <p:sldId id="401" r:id="rId82"/>
    <p:sldId id="402" r:id="rId83"/>
    <p:sldId id="403" r:id="rId84"/>
    <p:sldId id="404" r:id="rId85"/>
    <p:sldId id="406" r:id="rId86"/>
    <p:sldId id="408" r:id="rId87"/>
    <p:sldId id="409" r:id="rId88"/>
    <p:sldId id="410" r:id="rId89"/>
    <p:sldId id="411" r:id="rId90"/>
    <p:sldId id="412" r:id="rId91"/>
    <p:sldId id="413" r:id="rId92"/>
    <p:sldId id="414" r:id="rId93"/>
    <p:sldId id="415" r:id="rId94"/>
    <p:sldId id="416" r:id="rId95"/>
    <p:sldId id="417" r:id="rId96"/>
    <p:sldId id="418" r:id="rId97"/>
    <p:sldId id="419" r:id="rId98"/>
    <p:sldId id="420" r:id="rId99"/>
    <p:sldId id="421" r:id="rId100"/>
    <p:sldId id="422" r:id="rId101"/>
    <p:sldId id="423" r:id="rId102"/>
    <p:sldId id="424" r:id="rId103"/>
    <p:sldId id="425" r:id="rId104"/>
    <p:sldId id="426" r:id="rId105"/>
    <p:sldId id="427" r:id="rId106"/>
    <p:sldId id="428" r:id="rId107"/>
    <p:sldId id="429" r:id="rId108"/>
    <p:sldId id="430" r:id="rId109"/>
    <p:sldId id="431" r:id="rId110"/>
    <p:sldId id="432" r:id="rId111"/>
    <p:sldId id="433" r:id="rId112"/>
    <p:sldId id="434" r:id="rId113"/>
    <p:sldId id="435" r:id="rId114"/>
    <p:sldId id="436" r:id="rId115"/>
    <p:sldId id="437" r:id="rId116"/>
    <p:sldId id="438" r:id="rId117"/>
    <p:sldId id="439" r:id="rId118"/>
    <p:sldId id="440" r:id="rId119"/>
    <p:sldId id="441" r:id="rId120"/>
    <p:sldId id="442" r:id="rId121"/>
    <p:sldId id="443" r:id="rId122"/>
    <p:sldId id="444" r:id="rId123"/>
    <p:sldId id="445" r:id="rId124"/>
    <p:sldId id="446" r:id="rId125"/>
    <p:sldId id="447" r:id="rId126"/>
    <p:sldId id="448" r:id="rId127"/>
    <p:sldId id="449" r:id="rId128"/>
    <p:sldId id="450" r:id="rId129"/>
    <p:sldId id="451" r:id="rId130"/>
    <p:sldId id="452" r:id="rId131"/>
    <p:sldId id="453" r:id="rId132"/>
    <p:sldId id="454" r:id="rId133"/>
    <p:sldId id="455" r:id="rId134"/>
    <p:sldId id="456" r:id="rId135"/>
    <p:sldId id="457" r:id="rId136"/>
    <p:sldId id="458" r:id="rId137"/>
    <p:sldId id="459" r:id="rId138"/>
    <p:sldId id="491" r:id="rId139"/>
    <p:sldId id="464" r:id="rId140"/>
    <p:sldId id="465" r:id="rId141"/>
    <p:sldId id="466" r:id="rId142"/>
    <p:sldId id="467" r:id="rId143"/>
    <p:sldId id="468" r:id="rId144"/>
    <p:sldId id="469" r:id="rId145"/>
    <p:sldId id="470" r:id="rId146"/>
    <p:sldId id="471" r:id="rId147"/>
    <p:sldId id="472" r:id="rId148"/>
    <p:sldId id="473" r:id="rId149"/>
    <p:sldId id="474" r:id="rId150"/>
    <p:sldId id="475" r:id="rId151"/>
    <p:sldId id="476" r:id="rId152"/>
    <p:sldId id="480" r:id="rId153"/>
    <p:sldId id="481" r:id="rId154"/>
    <p:sldId id="482" r:id="rId155"/>
    <p:sldId id="483" r:id="rId156"/>
    <p:sldId id="484" r:id="rId157"/>
    <p:sldId id="493" r:id="rId158"/>
    <p:sldId id="494" r:id="rId159"/>
    <p:sldId id="495" r:id="rId160"/>
    <p:sldId id="496" r:id="rId161"/>
    <p:sldId id="497" r:id="rId162"/>
    <p:sldId id="498" r:id="rId163"/>
    <p:sldId id="490" r:id="rId164"/>
    <p:sldId id="478" r:id="rId165"/>
    <p:sldId id="479" r:id="rId166"/>
    <p:sldId id="499" r:id="rId167"/>
    <p:sldId id="485" r:id="rId168"/>
    <p:sldId id="486" r:id="rId169"/>
    <p:sldId id="487" r:id="rId170"/>
    <p:sldId id="488" r:id="rId171"/>
    <p:sldId id="489" r:id="rId172"/>
    <p:sldId id="492" r:id="rId1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998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handoutMaster" Target="handoutMasters/handoutMaster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notesMaster" Target="notesMasters/notesMaster1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809b2f7a1741b52/&#904;&#947;&#947;&#961;&#945;&#966;&#945;/&#919;&#916;&#921;&#922;&#913;/GMI%20National%20Rollout/2017_02_28/Febr%20Stats%20Fina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809b2f7a1741b52/&#904;&#947;&#947;&#961;&#945;&#966;&#945;/&#919;&#916;&#921;&#922;&#913;/GMI%20National%20Rollout/2017_02_28/Febr%20Stats%20Final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809b2f7a1741b52/&#904;&#947;&#947;&#961;&#945;&#966;&#945;/&#919;&#916;&#921;&#922;&#913;/GMI%20National%20Rollout/2017_02_28/Febr%20Stats%20Final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9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p\AppData\Local\Microsoft\Windows\INetCache\Content.Outlook\IAS22PYM\2017-12-06%20Marinos%20Municipality-Fac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p\AppData\Local\Microsoft\Windows\INetCache\Content.Outlook\IAS22PYM\2017-12-06%20Marinos%20Municipality-Fac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Αναστολή πληρωμής</a:t>
            </a:r>
            <a:r>
              <a:rPr lang="el-GR" baseline="0"/>
              <a:t> για έλεγχο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E4-4388-AE66-D56B3679E3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E4-4388-AE66-D56B3679E3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AE4-4388-AE66-D56B3679E3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'Αναστολή πληρωμής'!$A$1:$B$1</c:f>
              <c:strCache>
                <c:ptCount val="2"/>
                <c:pt idx="0">
                  <c:v>αρχικά εγκεκριμένες</c:v>
                </c:pt>
                <c:pt idx="1">
                  <c:v>σε αναστολή για έλεγχο</c:v>
                </c:pt>
              </c:strCache>
            </c:strRef>
          </c:cat>
          <c:val>
            <c:numRef>
              <c:f>'Αναστολή πληρωμής'!$A$2:$B$2</c:f>
              <c:numCache>
                <c:formatCode>_-* #,##0\ _€_-;\-* #,##0\ _€_-;_-* "-"??\ _€_-;_-@_-</c:formatCode>
                <c:ptCount val="2"/>
                <c:pt idx="0">
                  <c:v>165636</c:v>
                </c:pt>
                <c:pt idx="1">
                  <c:v>13764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E4-4388-AE66-D56B3679E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50"/>
        <c:splitType val="percent"/>
        <c:splitPos val="1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κατηγορία ενδεχόμενης παρατυπίας</a:t>
            </a:r>
            <a:r>
              <a:rPr lang="el-GR" baseline="0"/>
              <a:t> </a:t>
            </a:r>
            <a:r>
              <a:rPr lang="el-GR"/>
              <a:t>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'Αναστολή πληρωμής'!$A$21:$C$21</c:f>
              <c:strCache>
                <c:ptCount val="3"/>
                <c:pt idx="0">
                  <c:v>αιτήσεις με πιθανή συγκατοίκηση </c:v>
                </c:pt>
                <c:pt idx="1">
                  <c:v>αιτήσεις με μέλη δηλωμένα σε 2 αιτήσεις</c:v>
                </c:pt>
                <c:pt idx="2">
                  <c:v>αιτήσεις με απόκρυψη επιδοτήσεων</c:v>
                </c:pt>
              </c:strCache>
            </c:strRef>
          </c:cat>
          <c:val>
            <c:numRef>
              <c:f>'Αναστολή πληρωμής'!$A$22:$C$22</c:f>
              <c:numCache>
                <c:formatCode>General</c:formatCode>
                <c:ptCount val="3"/>
                <c:pt idx="0">
                  <c:v>2592</c:v>
                </c:pt>
                <c:pt idx="1">
                  <c:v>284</c:v>
                </c:pt>
                <c:pt idx="2" formatCode="#,##0">
                  <c:v>10888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9F-4892-919C-3940701EE4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99318024"/>
        <c:axId val="399314416"/>
      </c:barChart>
      <c:catAx>
        <c:axId val="399318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99314416"/>
        <c:crosses val="autoZero"/>
        <c:auto val="1"/>
        <c:lblAlgn val="ctr"/>
        <c:lblOffset val="100"/>
        <c:noMultiLvlLbl val="0"/>
      </c:catAx>
      <c:valAx>
        <c:axId val="399314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99318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εγκεκριμένο</a:t>
            </a:r>
            <a:r>
              <a:rPr lang="el-GR" baseline="0"/>
              <a:t> ποσό - ποσό σε αναστολή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7763427520398942E-2"/>
                  <c:y val="-5.09259259259259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ln>
                        <a:solidFill>
                          <a:schemeClr val="accent6">
                            <a:lumMod val="75000"/>
                          </a:schemeClr>
                        </a:solidFill>
                      </a:ln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46299485242376"/>
                      <c:h val="0.127734123817892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39D-4F29-817E-65924F56CC49}"/>
                </c:ext>
              </c:extLst>
            </c:dLbl>
            <c:dLbl>
              <c:idx val="1"/>
              <c:layout>
                <c:manualLayout>
                  <c:x val="5.4894363589230742E-2"/>
                  <c:y val="-7.4074074074074153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ln>
                        <a:solidFill>
                          <a:srgbClr val="FF0000"/>
                        </a:solidFill>
                      </a:ln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07270488464247"/>
                      <c:h val="0.127734123817892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39D-4F29-817E-65924F56CC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ln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'Αναστολή πληρωμής'!$A$41:$B$41</c:f>
              <c:strCache>
                <c:ptCount val="2"/>
                <c:pt idx="0">
                  <c:v>σύνολο ΚΕΑ</c:v>
                </c:pt>
                <c:pt idx="1">
                  <c:v>συνολικό ποσό σε αναστολή για έλεγχο</c:v>
                </c:pt>
              </c:strCache>
            </c:strRef>
          </c:cat>
          <c:val>
            <c:numRef>
              <c:f>'Αναστολή πληρωμής'!$A$42:$B$42</c:f>
              <c:numCache>
                <c:formatCode>_("€"* #,##0.00_);_("€"* \(#,##0.00\);_("€"* "-"??_);_(@_)</c:formatCode>
                <c:ptCount val="2"/>
                <c:pt idx="0">
                  <c:v>33257707.359999999</c:v>
                </c:pt>
                <c:pt idx="1">
                  <c:v>3100654.41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9D-4F29-817E-65924F56CC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95877336"/>
        <c:axId val="399314744"/>
        <c:axId val="0"/>
      </c:bar3DChart>
      <c:catAx>
        <c:axId val="39587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99314744"/>
        <c:crosses val="autoZero"/>
        <c:auto val="1"/>
        <c:lblAlgn val="ctr"/>
        <c:lblOffset val="100"/>
        <c:noMultiLvlLbl val="0"/>
      </c:catAx>
      <c:valAx>
        <c:axId val="399314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95877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Κανάλι υποβολής αιτήσεων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F7E-4597-8EBE-DA48328B9F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F7E-4597-8EBE-DA48328B9F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8F7E-4597-8EBE-DA48328B9FC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Sheet1!$B$3:$B$5</c:f>
              <c:strCache>
                <c:ptCount val="3"/>
                <c:pt idx="0">
                  <c:v>Δήμοι</c:v>
                </c:pt>
                <c:pt idx="1">
                  <c:v>ΚΕΠ</c:v>
                </c:pt>
                <c:pt idx="2">
                  <c:v>Πολίτες</c:v>
                </c:pt>
              </c:strCache>
            </c:strRef>
          </c:cat>
          <c:val>
            <c:numRef>
              <c:f>Sheet1!$C$3:$C$5</c:f>
              <c:numCache>
                <c:formatCode>_-* #,##0\ _€_-;\-* #,##0\ _€_-;_-* "-"??\ _€_-;_-@_-</c:formatCode>
                <c:ptCount val="3"/>
                <c:pt idx="0">
                  <c:v>382685</c:v>
                </c:pt>
                <c:pt idx="1">
                  <c:v>48450</c:v>
                </c:pt>
                <c:pt idx="2">
                  <c:v>155173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F7E-4597-8EBE-DA48328B9FC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Αρ. υποβληθέντων αιτήσεων από δήμους ανά μήνα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'[2017-12-06 Marinos Municipality-Facts.xlsx]Sheet1'!$C$2:$C$3</c:f>
              <c:strCache>
                <c:ptCount val="2"/>
                <c:pt idx="0">
                  <c:v>Αρ.Υποβληθέντων</c:v>
                </c:pt>
                <c:pt idx="1">
                  <c:v>Submitted_Apps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'[2017-12-06 Marinos Municipality-Facts.xlsx]Sheet1'!$B$4:$B$14</c:f>
              <c:numCache>
                <c:formatCode>mm\ /\ yyyy</c:formatCode>
                <c:ptCount val="11"/>
                <c:pt idx="0">
                  <c:v>42767</c:v>
                </c:pt>
                <c:pt idx="1">
                  <c:v>42795</c:v>
                </c:pt>
                <c:pt idx="2">
                  <c:v>42826</c:v>
                </c:pt>
                <c:pt idx="3">
                  <c:v>42856</c:v>
                </c:pt>
                <c:pt idx="4">
                  <c:v>42887</c:v>
                </c:pt>
                <c:pt idx="5">
                  <c:v>42917</c:v>
                </c:pt>
                <c:pt idx="6">
                  <c:v>42948</c:v>
                </c:pt>
                <c:pt idx="7">
                  <c:v>42979</c:v>
                </c:pt>
                <c:pt idx="8">
                  <c:v>43009</c:v>
                </c:pt>
                <c:pt idx="9">
                  <c:v>43040</c:v>
                </c:pt>
                <c:pt idx="10">
                  <c:v>43070</c:v>
                </c:pt>
              </c:numCache>
            </c:numRef>
          </c:cat>
          <c:val>
            <c:numRef>
              <c:f>'[2017-12-06 Marinos Municipality-Facts.xlsx]Sheet1'!$C$4:$C$14</c:f>
              <c:numCache>
                <c:formatCode>#,##0</c:formatCode>
                <c:ptCount val="11"/>
                <c:pt idx="0">
                  <c:v>80073</c:v>
                </c:pt>
                <c:pt idx="1">
                  <c:v>38343</c:v>
                </c:pt>
                <c:pt idx="2">
                  <c:v>14533</c:v>
                </c:pt>
                <c:pt idx="3">
                  <c:v>63053</c:v>
                </c:pt>
                <c:pt idx="4">
                  <c:v>34794</c:v>
                </c:pt>
                <c:pt idx="5">
                  <c:v>32013</c:v>
                </c:pt>
                <c:pt idx="6">
                  <c:v>20330</c:v>
                </c:pt>
                <c:pt idx="7">
                  <c:v>33018</c:v>
                </c:pt>
                <c:pt idx="8">
                  <c:v>23025</c:v>
                </c:pt>
                <c:pt idx="9">
                  <c:v>37004</c:v>
                </c:pt>
                <c:pt idx="10">
                  <c:v>5839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07-442D-A9A3-F754BF0CC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158080"/>
        <c:axId val="387160048"/>
      </c:areaChart>
      <c:dateAx>
        <c:axId val="387158080"/>
        <c:scaling>
          <c:orientation val="minMax"/>
        </c:scaling>
        <c:delete val="0"/>
        <c:axPos val="b"/>
        <c:numFmt formatCode="mm\ /\ 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87160048"/>
        <c:crosses val="autoZero"/>
        <c:auto val="1"/>
        <c:lblOffset val="100"/>
        <c:baseTimeUnit val="months"/>
      </c:dateAx>
      <c:valAx>
        <c:axId val="387160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871580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sz="1800" b="0" i="0" baseline="0">
                <a:effectLst/>
              </a:rPr>
              <a:t>Αρ. υποβληθέντων αιτήσεων από δήμους ανά μήνα</a:t>
            </a:r>
            <a:endParaRPr lang="el-G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'[2017-12-06 Marinos Municipality-Facts.xlsx]Sheet1'!$F$2:$F$3</c:f>
              <c:strCache>
                <c:ptCount val="2"/>
                <c:pt idx="0">
                  <c:v>Μη-Έγκριση</c:v>
                </c:pt>
                <c:pt idx="1">
                  <c:v>Submitted_Apps_Rejected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'[2017-12-06 Marinos Municipality-Facts.xlsx]Sheet1'!$E$4:$E$15</c:f>
              <c:numCache>
                <c:formatCode>mm\ /\ yyyy</c:formatCode>
                <c:ptCount val="12"/>
                <c:pt idx="0">
                  <c:v>42767</c:v>
                </c:pt>
                <c:pt idx="1">
                  <c:v>42795</c:v>
                </c:pt>
                <c:pt idx="2">
                  <c:v>42826</c:v>
                </c:pt>
                <c:pt idx="3">
                  <c:v>42856</c:v>
                </c:pt>
                <c:pt idx="4">
                  <c:v>42887</c:v>
                </c:pt>
                <c:pt idx="5">
                  <c:v>42917</c:v>
                </c:pt>
                <c:pt idx="6">
                  <c:v>42948</c:v>
                </c:pt>
                <c:pt idx="7">
                  <c:v>42979</c:v>
                </c:pt>
                <c:pt idx="8">
                  <c:v>43009</c:v>
                </c:pt>
                <c:pt idx="9">
                  <c:v>43040</c:v>
                </c:pt>
                <c:pt idx="10">
                  <c:v>43070</c:v>
                </c:pt>
              </c:numCache>
            </c:numRef>
          </c:cat>
          <c:val>
            <c:numRef>
              <c:f>'[2017-12-06 Marinos Municipality-Facts.xlsx]Sheet1'!$F$4:$F$15</c:f>
              <c:numCache>
                <c:formatCode>#,##0</c:formatCode>
                <c:ptCount val="12"/>
                <c:pt idx="0">
                  <c:v>3928</c:v>
                </c:pt>
                <c:pt idx="1">
                  <c:v>1943</c:v>
                </c:pt>
                <c:pt idx="2">
                  <c:v>549</c:v>
                </c:pt>
                <c:pt idx="3">
                  <c:v>1163</c:v>
                </c:pt>
                <c:pt idx="4">
                  <c:v>1109</c:v>
                </c:pt>
                <c:pt idx="5">
                  <c:v>935</c:v>
                </c:pt>
                <c:pt idx="6">
                  <c:v>863</c:v>
                </c:pt>
                <c:pt idx="7">
                  <c:v>2147</c:v>
                </c:pt>
                <c:pt idx="8">
                  <c:v>1654</c:v>
                </c:pt>
                <c:pt idx="9">
                  <c:v>2990</c:v>
                </c:pt>
                <c:pt idx="10">
                  <c:v>525</c:v>
                </c:pt>
                <c:pt idx="11">
                  <c:v>17806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EC-455A-820E-7B26021C5AA9}"/>
            </c:ext>
          </c:extLst>
        </c:ser>
        <c:ser>
          <c:idx val="1"/>
          <c:order val="1"/>
          <c:tx>
            <c:strRef>
              <c:f>'[2017-12-06 Marinos Municipality-Facts.xlsx]Sheet1'!$G$2:$G$3</c:f>
              <c:strCache>
                <c:ptCount val="2"/>
                <c:pt idx="0">
                  <c:v>Έγκριση</c:v>
                </c:pt>
                <c:pt idx="1">
                  <c:v>Submitted_Apps_Approved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'[2017-12-06 Marinos Municipality-Facts.xlsx]Sheet1'!$E$4:$E$15</c:f>
              <c:numCache>
                <c:formatCode>mm\ /\ yyyy</c:formatCode>
                <c:ptCount val="12"/>
                <c:pt idx="0">
                  <c:v>42767</c:v>
                </c:pt>
                <c:pt idx="1">
                  <c:v>42795</c:v>
                </c:pt>
                <c:pt idx="2">
                  <c:v>42826</c:v>
                </c:pt>
                <c:pt idx="3">
                  <c:v>42856</c:v>
                </c:pt>
                <c:pt idx="4">
                  <c:v>42887</c:v>
                </c:pt>
                <c:pt idx="5">
                  <c:v>42917</c:v>
                </c:pt>
                <c:pt idx="6">
                  <c:v>42948</c:v>
                </c:pt>
                <c:pt idx="7">
                  <c:v>42979</c:v>
                </c:pt>
                <c:pt idx="8">
                  <c:v>43009</c:v>
                </c:pt>
                <c:pt idx="9">
                  <c:v>43040</c:v>
                </c:pt>
                <c:pt idx="10">
                  <c:v>43070</c:v>
                </c:pt>
              </c:numCache>
            </c:numRef>
          </c:cat>
          <c:val>
            <c:numRef>
              <c:f>'[2017-12-06 Marinos Municipality-Facts.xlsx]Sheet1'!$G$4:$G$15</c:f>
              <c:numCache>
                <c:formatCode>#,##0</c:formatCode>
                <c:ptCount val="12"/>
                <c:pt idx="0">
                  <c:v>76145</c:v>
                </c:pt>
                <c:pt idx="1">
                  <c:v>36400</c:v>
                </c:pt>
                <c:pt idx="2">
                  <c:v>13984</c:v>
                </c:pt>
                <c:pt idx="3">
                  <c:v>61890</c:v>
                </c:pt>
                <c:pt idx="4">
                  <c:v>33685</c:v>
                </c:pt>
                <c:pt idx="5">
                  <c:v>31078</c:v>
                </c:pt>
                <c:pt idx="6">
                  <c:v>19467</c:v>
                </c:pt>
                <c:pt idx="7">
                  <c:v>30871</c:v>
                </c:pt>
                <c:pt idx="8">
                  <c:v>21371</c:v>
                </c:pt>
                <c:pt idx="9">
                  <c:v>34014</c:v>
                </c:pt>
                <c:pt idx="10">
                  <c:v>5314</c:v>
                </c:pt>
                <c:pt idx="11">
                  <c:v>364219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EC-455A-820E-7B26021C5AA9}"/>
            </c:ext>
          </c:extLst>
        </c:ser>
        <c:ser>
          <c:idx val="2"/>
          <c:order val="2"/>
          <c:tx>
            <c:strRef>
              <c:f>'[2017-12-06 Marinos Municipality-Facts.xlsx]Sheet1'!$H$2:$H$3</c:f>
              <c:strCache>
                <c:ptCount val="2"/>
                <c:pt idx="0">
                  <c:v>Ακόμα Εγκεκριμένες (χωρίς μεταβολές)</c:v>
                </c:pt>
                <c:pt idx="1">
                  <c:v>Still_Active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'[2017-12-06 Marinos Municipality-Facts.xlsx]Sheet1'!$E$4:$E$15</c:f>
              <c:numCache>
                <c:formatCode>mm\ /\ yyyy</c:formatCode>
                <c:ptCount val="12"/>
                <c:pt idx="0">
                  <c:v>42767</c:v>
                </c:pt>
                <c:pt idx="1">
                  <c:v>42795</c:v>
                </c:pt>
                <c:pt idx="2">
                  <c:v>42826</c:v>
                </c:pt>
                <c:pt idx="3">
                  <c:v>42856</c:v>
                </c:pt>
                <c:pt idx="4">
                  <c:v>42887</c:v>
                </c:pt>
                <c:pt idx="5">
                  <c:v>42917</c:v>
                </c:pt>
                <c:pt idx="6">
                  <c:v>42948</c:v>
                </c:pt>
                <c:pt idx="7">
                  <c:v>42979</c:v>
                </c:pt>
                <c:pt idx="8">
                  <c:v>43009</c:v>
                </c:pt>
                <c:pt idx="9">
                  <c:v>43040</c:v>
                </c:pt>
                <c:pt idx="10">
                  <c:v>43070</c:v>
                </c:pt>
              </c:numCache>
            </c:numRef>
          </c:cat>
          <c:val>
            <c:numRef>
              <c:f>'[2017-12-06 Marinos Municipality-Facts.xlsx]Sheet1'!$H$4:$H$15</c:f>
              <c:numCache>
                <c:formatCode>#,##0</c:formatCode>
                <c:ptCount val="12"/>
                <c:pt idx="0">
                  <c:v>24586</c:v>
                </c:pt>
                <c:pt idx="1">
                  <c:v>14652</c:v>
                </c:pt>
                <c:pt idx="2">
                  <c:v>4967</c:v>
                </c:pt>
                <c:pt idx="3">
                  <c:v>32669</c:v>
                </c:pt>
                <c:pt idx="4">
                  <c:v>17365</c:v>
                </c:pt>
                <c:pt idx="5">
                  <c:v>14744</c:v>
                </c:pt>
                <c:pt idx="6">
                  <c:v>8664</c:v>
                </c:pt>
                <c:pt idx="7">
                  <c:v>16939</c:v>
                </c:pt>
                <c:pt idx="8">
                  <c:v>13216</c:v>
                </c:pt>
                <c:pt idx="9">
                  <c:v>30674</c:v>
                </c:pt>
                <c:pt idx="10">
                  <c:v>5132</c:v>
                </c:pt>
                <c:pt idx="11">
                  <c:v>183608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EC-455A-820E-7B26021C5A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6374416"/>
        <c:axId val="796369496"/>
      </c:areaChart>
      <c:dateAx>
        <c:axId val="796374416"/>
        <c:scaling>
          <c:orientation val="minMax"/>
        </c:scaling>
        <c:delete val="0"/>
        <c:axPos val="b"/>
        <c:numFmt formatCode="mm\ /\ 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796369496"/>
        <c:crosses val="autoZero"/>
        <c:auto val="1"/>
        <c:lblOffset val="100"/>
        <c:baseTimeUnit val="months"/>
      </c:dateAx>
      <c:valAx>
        <c:axId val="796369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7963744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0.39333</cdr:x>
      <cdr:y>0.69249</cdr:y>
    </cdr:from>
    <cdr:to>
      <cdr:x>0.64417</cdr:x>
      <cdr:y>0.80707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91CD2C0B-938D-4D12-B1C8-F27136E42B4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798320" y="1899642"/>
          <a:ext cx="1146810" cy="314325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0.55444</cdr:x>
      <cdr:y>0.46019</cdr:y>
    </cdr:from>
    <cdr:to>
      <cdr:x>0.80528</cdr:x>
      <cdr:y>0.57477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40F99014-F2E3-4179-A51D-CE6372198F0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534920" y="1262380"/>
          <a:ext cx="1146810" cy="314325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0.63278</cdr:x>
      <cdr:y>0.36296</cdr:y>
    </cdr:from>
    <cdr:to>
      <cdr:x>0.88361</cdr:x>
      <cdr:y>0.47755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6680F2A1-B53B-4027-8FC5-0FC770FFCC8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893060" y="995680"/>
          <a:ext cx="1146810" cy="314325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766D2-630C-4A01-81C8-074C132F0563}" type="datetimeFigureOut">
              <a:rPr lang="el-GR" smtClean="0"/>
              <a:pPr/>
              <a:t>20/2/2018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EF55F-B80B-44BE-A498-2F60CC4EB3B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D1052-B74F-4BE6-B476-DA884F8C1F67}" type="datetimeFigureOut">
              <a:rPr lang="el-GR" smtClean="0"/>
              <a:pPr/>
              <a:t>20/2/2018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01AF7-B70B-4A9F-B89B-0F6109AC817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B3AF-6E89-44DD-9E6F-18A9341972FD}" type="datetime1">
              <a:rPr lang="el-GR" smtClean="0"/>
              <a:t>20/2/2018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016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7E05-9FC4-4824-8875-438AB3134D3B}" type="datetime1">
              <a:rPr lang="el-GR" smtClean="0"/>
              <a:t>20/2/2018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918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DAEB-C102-4571-B8BE-388E9A5F1092}" type="datetime1">
              <a:rPr lang="el-GR" smtClean="0"/>
              <a:t>20/2/2018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7719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00AB-12F8-404B-A93B-9301CE9D7BF9}" type="datetime1">
              <a:rPr lang="el-GR" smtClean="0"/>
              <a:t>20/2/2018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533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8670-C9F9-4C70-8ED2-382180BD273D}" type="datetime1">
              <a:rPr lang="el-GR" smtClean="0"/>
              <a:t>20/2/2018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3192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4E04-C747-4EA5-AC88-E5D48900929D}" type="datetime1">
              <a:rPr lang="el-GR" smtClean="0"/>
              <a:t>20/2/2018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1922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EFFC-92F6-4BFB-A7C7-2AC21C17909A}" type="datetime1">
              <a:rPr lang="el-GR" smtClean="0"/>
              <a:t>20/2/2018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204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680AC-930F-45AE-ACFF-7469FF0A0DB5}" type="datetime1">
              <a:rPr lang="el-GR" smtClean="0"/>
              <a:t>20/2/2018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783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8F65-89D6-4575-A2E4-4132C0D817EA}" type="datetime1">
              <a:rPr lang="el-GR" smtClean="0"/>
              <a:t>20/2/2018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76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DA38-5211-4A3D-AE0A-5795A3D43AFE}" type="datetime1">
              <a:rPr lang="el-GR" smtClean="0"/>
              <a:t>20/2/2018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727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DE94-779C-490C-9001-E8CB763A5283}" type="datetime1">
              <a:rPr lang="el-GR" smtClean="0"/>
              <a:t>20/2/2018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467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C8365-34BE-48DE-BDE8-F9D0E57CB8B9}" type="datetime1">
              <a:rPr lang="el-GR" smtClean="0"/>
              <a:t>20/2/2018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085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8ED2-D5C0-4C5A-BDEA-DDD884433EB1}" type="datetime1">
              <a:rPr lang="el-GR" smtClean="0"/>
              <a:t>20/2/2018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501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D37C3-B039-4398-8447-CCEF432E3FFD}" type="datetime1">
              <a:rPr lang="el-GR" smtClean="0"/>
              <a:t>20/2/2018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3421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7FD3-68E4-48DE-B5E1-BDE2F9719BCA}" type="datetime1">
              <a:rPr lang="el-GR" smtClean="0"/>
              <a:t>20/2/2018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421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15460-6902-47AF-AD7E-A945EC4D2417}" type="datetime1">
              <a:rPr lang="el-GR" smtClean="0"/>
              <a:t>20/2/2018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777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5F2D4-1CED-421C-9CDF-38CBDEAEF0DD}" type="datetime1">
              <a:rPr lang="el-GR" smtClean="0"/>
              <a:t>20/2/2018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EBF05F2-DE94-4E25-930A-2709217C05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037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kentrakoinotitas.gr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cid:ii_16136e221df6ad51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aprogram.gr/gov/" TargetMode="External"/><Relationship Id="rId2" Type="http://schemas.openxmlformats.org/officeDocument/2006/relationships/hyperlink" Target="http://www.keaprogram.gr/pub/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z="2800" dirty="0"/>
              <a:t>Εθνικός Μηχανισμός Συντονισμού, Παρακολούθησης &amp; Αξιολόγησης </a:t>
            </a:r>
            <a:r>
              <a:rPr lang="el-GR" sz="1600" dirty="0"/>
              <a:t>των Πολιτικών Κοινωνικής Ένταξης &amp; Κοινωνικής Συνοχής</a:t>
            </a:r>
            <a:endParaRPr lang="el-GR" sz="36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Γνωριμία με την πλατφόρμα των Κέντρων Κοινότητας, το ΚΕΑ και τις αιτήσεις αναπηρικών επιδομάτων για χρήστες Δήμων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B78D8F-6543-4470-90DE-AD7F6EA22E6D}"/>
              </a:ext>
            </a:extLst>
          </p:cNvPr>
          <p:cNvSpPr txBox="1">
            <a:spLocks/>
          </p:cNvSpPr>
          <p:nvPr/>
        </p:nvSpPr>
        <p:spPr>
          <a:xfrm>
            <a:off x="243875" y="5147732"/>
            <a:ext cx="6698706" cy="11615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Στάθης Μαρίνος</a:t>
            </a:r>
            <a:br>
              <a:rPr lang="el-GR" dirty="0"/>
            </a:br>
            <a:r>
              <a:rPr lang="el-GR" sz="1050" dirty="0"/>
              <a:t>Ηλεκτρολόγος Μηχανικός &amp; Μηχανικός Υπολογιστών, ΕΜΠ</a:t>
            </a:r>
          </a:p>
          <a:p>
            <a:r>
              <a:rPr lang="el-GR" sz="1050" dirty="0"/>
              <a:t>Σύμβουλος Πληροφορικής ΗΔΙΚΑ, υπεύθυνος τεχνικής σχεδίασης </a:t>
            </a:r>
            <a:br>
              <a:rPr lang="el-GR" sz="1050" dirty="0"/>
            </a:br>
            <a:r>
              <a:rPr lang="el-GR" sz="1050" dirty="0"/>
              <a:t>του Μηχανισμού, του ΚΕΑ, &amp; του πληροφοριακού συστήματος του ΟΠΕΚΑ</a:t>
            </a:r>
            <a:endParaRPr lang="el-G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Γενικά –Προσωπικά στοιχεία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10</a:t>
            </a:fld>
            <a:endParaRPr lang="el-G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6" y="1213225"/>
            <a:ext cx="6461964" cy="4713376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Ακύρωση εγκεκριμένης αίτησης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Από την οθόνη προβολής της (εγκεκριμένης) αίτησης</a:t>
            </a:r>
          </a:p>
          <a:p>
            <a:r>
              <a:rPr lang="el-GR" dirty="0"/>
              <a:t>κουμπί [Ενέργειες]</a:t>
            </a:r>
          </a:p>
          <a:p>
            <a:r>
              <a:rPr lang="el-GR" dirty="0"/>
              <a:t>Επιλέγουμε [Επόπτης: Ακύρωση Εγκεκριμένης Αίτησης]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100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6D6412-3DD4-4188-821E-6206B9E7D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573016"/>
            <a:ext cx="5976664" cy="19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633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Ακύρωση εγκεκριμένης αίτησης (συνέχεια)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Να ζητάτε έγγραφή συναίνεση (υπάρχει πρότυπο διαθέσιμο) αν την ανάκληση την ζητάει ο πολίτης</a:t>
            </a:r>
          </a:p>
          <a:p>
            <a:endParaRPr lang="el-GR" dirty="0"/>
          </a:p>
          <a:p>
            <a:r>
              <a:rPr lang="el-GR" dirty="0"/>
              <a:t>Η ύπαρξη έγγραφης συναίνεσης-αίτησης του πολίτη για την ακύρωση εγκεκριμένης αίτησης, είναι ο λόγος που </a:t>
            </a:r>
            <a:r>
              <a:rPr lang="el-GR" b="1" u="sng" dirty="0"/>
              <a:t>δε δίνεται </a:t>
            </a:r>
            <a:r>
              <a:rPr lang="el-GR" b="1" dirty="0"/>
              <a:t>αυτή η δυνατότητα ακύρωσης εγκεκριμένων αιτήσεων</a:t>
            </a:r>
            <a:r>
              <a:rPr lang="el-GR" dirty="0"/>
              <a:t> </a:t>
            </a:r>
            <a:r>
              <a:rPr lang="el-GR" b="1" dirty="0"/>
              <a:t>στους χρήστες των ΚΕΠ</a:t>
            </a:r>
            <a:r>
              <a:rPr lang="el-GR" dirty="0"/>
              <a:t> μια και δεν κρατάνε αρχείο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101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46610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Επιλογές εκτύπωσης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102</a:t>
            </a:fld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Προσφέρονται επιλογές ανάλογα με το </a:t>
            </a:r>
            <a:r>
              <a:rPr lang="en-US" b="1" dirty="0"/>
              <a:t>status </a:t>
            </a:r>
            <a:r>
              <a:rPr lang="el-GR" b="1" dirty="0"/>
              <a:t>της αίτησης</a:t>
            </a:r>
          </a:p>
          <a:p>
            <a:r>
              <a:rPr lang="el-GR" b="1" dirty="0"/>
              <a:t>Εκτύπωση: </a:t>
            </a:r>
            <a:r>
              <a:rPr lang="el-GR" dirty="0"/>
              <a:t>Εκτυπώνονται τα στοιχεία, όπως έχουν εισαχθεί. Χρησιμεύει και σαν αποδεικτικό για την συναίνεση του πολίτη μετά την υπογραφή του</a:t>
            </a:r>
          </a:p>
          <a:p>
            <a:r>
              <a:rPr lang="el-GR" b="1" dirty="0"/>
              <a:t>Εκτύπωση για έλεγχο και συμπλήρωση στοιχείων : </a:t>
            </a:r>
            <a:r>
              <a:rPr lang="el-GR" dirty="0"/>
              <a:t>Εμφανίζει τα στοιχεία, που έχουν εισαχθεί ή έχουν εμφανιστεί αυτόματα και κάτω από κάθε πεδίο, υπάρχει ένας κενός χώρος για συμπλήρωση με αλλαγές</a:t>
            </a:r>
          </a:p>
          <a:p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8BE90C-CF2C-4944-A72E-B21387064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941168"/>
            <a:ext cx="6190084" cy="11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786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Επισημάνσεις αίτησης που επιδέχονται χειρισμό από εσάς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103</a:t>
            </a:fld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5 - Θέση περιεχομένου" descr="KEA_Appl_30_SumErrors_Apodoxi_Aporrip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202" y="1844824"/>
            <a:ext cx="6200505" cy="4714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2957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Trace </a:t>
            </a:r>
            <a:r>
              <a:rPr lang="el-GR" dirty="0"/>
              <a:t>ενεργειών ανά αίτηση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2708920"/>
            <a:ext cx="7577778" cy="165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104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39701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783C067-F8BF-4755-B516-8A0CD74C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549A2DAB-B431-487D-95AD-BB0FECB49E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3900" y="3818467"/>
            <a:ext cx="3337719" cy="3039533"/>
          </a:xfrm>
          <a:prstGeom prst="triangle">
            <a:avLst>
              <a:gd name="adj" fmla="val 100000"/>
            </a:avLst>
          </a:prstGeom>
          <a:solidFill>
            <a:schemeClr val="accent3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5ECDEE1-7093-418F-9CF5-24EEB115C1C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00950" y="0"/>
            <a:ext cx="12954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45062AF-EB11-4651-BC4A-4DA21768DE8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230" y="0"/>
            <a:ext cx="1324770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2ED796EC-E7FF-46DB-B912-FB08BF12AA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0300" y="1397000"/>
            <a:ext cx="5825202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Μέλη νοικοκυριού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130300" y="4050833"/>
            <a:ext cx="5825202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800"/>
              <a:t>Διαχείριση μελών νοικοκυριού: Προσθήκη, μεταβολή, διαγραφή (οριστική ή αφαίρεση μέλους)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01896" y="6041362"/>
            <a:ext cx="5125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105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2642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Όλα τα μέλη δεν είναι ίδια</a:t>
            </a:r>
            <a:br>
              <a:rPr lang="el-GR" dirty="0"/>
            </a:br>
            <a:endParaRPr lang="el-G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628442"/>
            <a:ext cx="6348413" cy="294572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106</a:t>
            </a:fld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635085" y="12282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μέλη που προσθέτει ο χρήστης </a:t>
            </a:r>
            <a:r>
              <a:rPr lang="en-US" dirty="0"/>
              <a:t>vs. </a:t>
            </a:r>
            <a:r>
              <a:rPr lang="el-GR" dirty="0"/>
              <a:t>μέλη που πρότεινε το σύστημα …</a:t>
            </a:r>
          </a:p>
        </p:txBody>
      </p:sp>
    </p:spTree>
    <p:extLst>
      <p:ext uri="{BB962C8B-B14F-4D97-AF65-F5344CB8AC3E}">
        <p14:creationId xmlns:p14="http://schemas.microsoft.com/office/powerpoint/2010/main" val="13999550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107</a:t>
            </a:fld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5 - Θέση περιεχομένου" descr="KEA_Appl_10_prosthkiki_meloy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7"/>
            <a:ext cx="8429684" cy="5792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79955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KEA_Appl_11_metaboli_meloy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8429684" cy="5752371"/>
          </a:xfrm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108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46387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Διαγραφές (;) μελών νοικοκυριού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193543"/>
            <a:ext cx="6348413" cy="181552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109</a:t>
            </a:fld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609598" y="1844824"/>
            <a:ext cx="634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Αν το μέλος έχει προταθεί από το σύστημα δεν μπορεί να διαγραφεί αλλά να αφαιρεθεί</a:t>
            </a:r>
          </a:p>
        </p:txBody>
      </p:sp>
    </p:spTree>
    <p:extLst>
      <p:ext uri="{BB962C8B-B14F-4D97-AF65-F5344CB8AC3E}">
        <p14:creationId xmlns:p14="http://schemas.microsoft.com/office/powerpoint/2010/main" val="1296861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Εκπαίδευση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11</a:t>
            </a:fld>
            <a:endParaRPr lang="el-G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05" y="1305934"/>
            <a:ext cx="6312207" cy="4604143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ADFFC45-3DC9-4433-926F-043E879D9D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5F26A87-0610-435F-AA13-BD658385C9D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00422" y="-8468"/>
            <a:ext cx="3572669" cy="6866467"/>
            <a:chOff x="67175" y="-8467"/>
            <a:chExt cx="4763558" cy="68664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9370F01-B8C9-4CE4-824C-92B2792E6E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2372" y="-8468"/>
            <a:ext cx="3806198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8001" y="1282701"/>
            <a:ext cx="3822045" cy="4307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Validations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865840" y="2876315"/>
            <a:ext cx="2701925" cy="1096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Έλεγχοι ορθότητας στοιχείων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110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2806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KEA_Appl_20_LocalError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2652"/>
            <a:ext cx="8429684" cy="5858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642019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KEA_Appl_21_SumError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7"/>
            <a:ext cx="8429684" cy="5916878"/>
          </a:xfrm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629065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KEA_Appl_072_Synthesh_noiko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8429684" cy="5815133"/>
          </a:xfrm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00592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D6BC9EB-F181-48AB-BCA2-3D1DB20D2D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D33AAA80-39DC-4020-9BFF-0718F35C76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1177F295-741F-4EFF-B0CA-BE69295ADA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8512053" y="1217756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C5D90B-7EE3-4D26-AB7D-A5A3A6E112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0992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0299" y="999460"/>
            <a:ext cx="4273550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Εκτυπώσεις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903978" y="999460"/>
            <a:ext cx="2342715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Λίγες και καλές ;-)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114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7843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Scan_Pic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60648"/>
            <a:ext cx="4320479" cy="6374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21918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Scan_Pic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357166"/>
            <a:ext cx="4234222" cy="6238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72352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Scan_Pic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402398"/>
            <a:ext cx="4308510" cy="6303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497126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Εκτύπωση για έλεγχο και υπογραφή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118</a:t>
            </a:fld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43156"/>
            <a:ext cx="4137844" cy="1583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531116"/>
            <a:ext cx="3923708" cy="487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5546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D6BC9EB-F181-48AB-BCA2-3D1DB20D2D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D33AAA80-39DC-4020-9BFF-0718F35C76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1177F295-741F-4EFF-B0CA-BE69295ADA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8512053" y="1217756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C5D90B-7EE3-4D26-AB7D-A5A3A6E112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0992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0299" y="999460"/>
            <a:ext cx="4273550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Τροποποίηση Αίτησης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903978" y="999460"/>
            <a:ext cx="2342715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Ο τρόπος επικαιροποίησης της κατάστασης του νοικοκυριού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119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38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783C067-F8BF-4755-B516-8A0CD74C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49A2DAB-B431-487D-95AD-BB0FECB49E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3900" y="3818467"/>
            <a:ext cx="3337719" cy="3039533"/>
          </a:xfrm>
          <a:prstGeom prst="triangle">
            <a:avLst>
              <a:gd name="adj" fmla="val 100000"/>
            </a:avLst>
          </a:prstGeom>
          <a:solidFill>
            <a:schemeClr val="accent3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ECDEE1-7093-418F-9CF5-24EEB115C1C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00950" y="0"/>
            <a:ext cx="12954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5062AF-EB11-4651-BC4A-4DA21768DE8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230" y="0"/>
            <a:ext cx="1324770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2ED796EC-E7FF-46DB-B912-FB08BF12AA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0300" y="1397000"/>
            <a:ext cx="5825202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Καρτέλα Ωφελούμενου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130300" y="4050833"/>
            <a:ext cx="5825202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800"/>
              <a:t>Θεματική ενότητα: Οικογενειακά στοιχεία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01896" y="6041362"/>
            <a:ext cx="5125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97101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Επιλογή «Νέα τροποποιητική αίτηση από υπάρχουσα»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νέα αίτηση </a:t>
            </a:r>
            <a:r>
              <a:rPr lang="el-GR" b="1" dirty="0"/>
              <a:t>αντιγράφοντας τα στοιχεία που έχουν δηλωθεί</a:t>
            </a:r>
            <a:r>
              <a:rPr lang="el-GR" dirty="0"/>
              <a:t> από την ενεργή εγκεκριμένη </a:t>
            </a:r>
          </a:p>
          <a:p>
            <a:r>
              <a:rPr lang="el-GR" dirty="0"/>
              <a:t>αλλά </a:t>
            </a:r>
            <a:r>
              <a:rPr lang="el-GR" b="1" dirty="0"/>
              <a:t>αντλώντας εκ νέου τα στοιχεία αναφοράς</a:t>
            </a:r>
            <a:r>
              <a:rPr lang="el-GR" dirty="0"/>
              <a:t> (στοιχεία από on-</a:t>
            </a:r>
            <a:r>
              <a:rPr lang="el-GR" dirty="0" err="1"/>
              <a:t>line</a:t>
            </a:r>
            <a:r>
              <a:rPr lang="el-GR" dirty="0"/>
              <a:t> διασταυρώσεις)  </a:t>
            </a:r>
          </a:p>
          <a:p>
            <a:endParaRPr lang="el-GR" dirty="0"/>
          </a:p>
          <a:p>
            <a:r>
              <a:rPr lang="el-GR" dirty="0"/>
              <a:t>Αν δεν έχει αλλάξει κάτι στην κατάσταση του νοικοκυριού, ισχύουν οι προηγούμενες εγκρίσεις και άρα </a:t>
            </a:r>
            <a:r>
              <a:rPr lang="el-GR" u="sng" dirty="0"/>
              <a:t>ο πολίτης μπορεί να υποβάλλει από το σπίτι</a:t>
            </a:r>
            <a:r>
              <a:rPr lang="el-GR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59072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Πλεονεκτήματα έναντι ακύρωσης και υποβολής νέας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Υπάρχει σύνδεση της νέας αίτησης με αυτή που αντικαθιστά</a:t>
            </a:r>
          </a:p>
          <a:p>
            <a:r>
              <a:rPr lang="el-GR" dirty="0"/>
              <a:t>Μεταφορά στην νέα αίτηση όσων ελέγχων και αποδοχών στοιχείων είναι δυνατόν</a:t>
            </a:r>
          </a:p>
          <a:p>
            <a:r>
              <a:rPr lang="el-GR" dirty="0"/>
              <a:t>Η προηγούμενη αίτηση (που λειτουργεί ως γεννήτορας της νέας) δεν ακυρώνεται παρά μόνο με την υποβολή της νέας αίτησης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8567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κάνω τροποποιητική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Από εγκεκριμένη αίτηση, επιλέξετε από τις ενέργειες: [Νέα τροποποιητική αίτηση από υπάρχουσα]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122</a:t>
            </a:fld>
            <a:endParaRPr lang="el-G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212976"/>
            <a:ext cx="6332017" cy="2134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407689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βλέπουμε αν μια αίτηση είναι τροποιητική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123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43504"/>
            <a:ext cx="7077070" cy="1704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01737"/>
            <a:ext cx="8683724" cy="1786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93962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Και η παλιά αίτηση;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παλιά αίτηση (αυτή από την οποία επιλέξατε «Νέα τροποποιητική αίτηση από υπάρχουσα») συνεχίζει να είναι </a:t>
            </a:r>
            <a:r>
              <a:rPr lang="el-GR" b="1" dirty="0"/>
              <a:t>εγκεκριμένη</a:t>
            </a:r>
            <a:r>
              <a:rPr lang="el-GR" dirty="0"/>
              <a:t> μέχρι να υποβληθεί η νέα αίτηση οριστικά, οπότε είτε θα εγκριθεί και αυτή είτε θα απορριφθεί</a:t>
            </a:r>
          </a:p>
          <a:p>
            <a:r>
              <a:rPr lang="el-GR" dirty="0"/>
              <a:t>Με την υποβολή της νέας αίτησης, η παλιά αποκτά </a:t>
            </a:r>
            <a:r>
              <a:rPr lang="en-US" dirty="0"/>
              <a:t>status </a:t>
            </a:r>
            <a:r>
              <a:rPr lang="el-GR" dirty="0"/>
              <a:t>«</a:t>
            </a:r>
            <a:r>
              <a:rPr lang="el-GR" b="1" dirty="0"/>
              <a:t>παρωχημένη</a:t>
            </a:r>
            <a:r>
              <a:rPr lang="el-GR" dirty="0"/>
              <a:t>»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060425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D6BC9EB-F181-48AB-BCA2-3D1DB20D2D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D33AAA80-39DC-4020-9BFF-0718F35C76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1177F295-741F-4EFF-B0CA-BE69295ADA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8512053" y="1217756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C5D90B-7EE3-4D26-AB7D-A5A3A6E112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0992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0299" y="999460"/>
            <a:ext cx="4273550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Πληρωμές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903978" y="999460"/>
            <a:ext cx="2342715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Πως βλέπουμε τι έχει γίνει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125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03734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Ιστορικό πληρωμών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126</a:t>
            </a:fld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1930400"/>
            <a:ext cx="8821195" cy="2578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8784488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Πιστώθηκε (?)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Προσοχή: δεν έχουμε στη διάθεση μας την ακριβή ημερομηνία πίστωσης κάθε επιδόματος γιατί ενημέρωση από τις τράπεζες έχουμε μόνο για τις απορριφθείσες πιστώσεις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127</a:t>
            </a:fld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283988"/>
            <a:ext cx="8164757" cy="28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6499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Απορρίψεις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«Ανύπαρκτος ή κλειστός λογαριασμός ή </a:t>
            </a:r>
            <a:r>
              <a:rPr lang="el-GR" dirty="0" err="1"/>
              <a:t>blocked</a:t>
            </a:r>
            <a:r>
              <a:rPr lang="el-GR" dirty="0"/>
              <a:t>»</a:t>
            </a:r>
          </a:p>
          <a:p>
            <a:r>
              <a:rPr lang="el-GR" dirty="0"/>
              <a:t>«Ανύπαρκτος λογαριασμός»</a:t>
            </a:r>
          </a:p>
          <a:p>
            <a:r>
              <a:rPr lang="el-GR" dirty="0"/>
              <a:t>«Κλειστός λογαριασμός»</a:t>
            </a:r>
          </a:p>
          <a:p>
            <a:r>
              <a:rPr lang="el-GR" dirty="0"/>
              <a:t>«Λάθος αριθμός λογαριασμού (δεν έχει χαρακτηρισθεί για πληρωμή μισθοδοσίας)»</a:t>
            </a:r>
          </a:p>
          <a:p>
            <a:r>
              <a:rPr lang="el-GR" dirty="0"/>
              <a:t>«Λάθος συσχετισμός λογαριασμού - κωδικού πελάτη»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128</a:t>
            </a:fld>
            <a:endParaRPr lang="el-G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644183"/>
            <a:ext cx="7020272" cy="116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6902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52097-CFB4-4483-96C1-C9877562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Ανάκληση λόγω μη πληρωμής 3 φορές στη σειρά (4 μήνες)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E8A64-75D2-4748-B13A-956B5A1B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33FE9-DFAA-4C25-B46F-CC014B82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129</a:t>
            </a:fld>
            <a:endParaRPr lang="el-GR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BEA72E-5AC0-437E-AF03-5A6F57E5E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1C6CD3-5864-49A1-B952-565CF5D38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185439"/>
            <a:ext cx="6957312" cy="312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1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Χαρακτηριστικά </a:t>
            </a:r>
            <a:r>
              <a:rPr lang="en-US" dirty="0"/>
              <a:t>CRM</a:t>
            </a:r>
            <a:endParaRPr lang="el-GR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CRM: </a:t>
            </a:r>
            <a:r>
              <a:rPr lang="en-US" dirty="0">
                <a:solidFill>
                  <a:srgbClr val="FF0000"/>
                </a:solidFill>
              </a:rPr>
              <a:t>Customer</a:t>
            </a:r>
            <a:r>
              <a:rPr lang="en-US" dirty="0"/>
              <a:t> </a:t>
            </a:r>
            <a:r>
              <a:rPr lang="en-US" b="1" dirty="0"/>
              <a:t>relationship</a:t>
            </a:r>
            <a:r>
              <a:rPr lang="en-US" dirty="0"/>
              <a:t> management</a:t>
            </a:r>
          </a:p>
          <a:p>
            <a:endParaRPr lang="en-US" dirty="0"/>
          </a:p>
          <a:p>
            <a:pPr lvl="1"/>
            <a:r>
              <a:rPr lang="el-GR" dirty="0"/>
              <a:t>«Οικογενειακές καταστάσεις»</a:t>
            </a:r>
          </a:p>
          <a:p>
            <a:pPr lvl="1"/>
            <a:endParaRPr lang="el-GR" dirty="0"/>
          </a:p>
          <a:p>
            <a:pPr lvl="1"/>
            <a:r>
              <a:rPr lang="el-GR" dirty="0"/>
              <a:t>Προστατευόμενα μέλη</a:t>
            </a:r>
          </a:p>
          <a:p>
            <a:pPr lvl="1"/>
            <a:endParaRPr lang="el-GR" dirty="0"/>
          </a:p>
          <a:p>
            <a:pPr lvl="1"/>
            <a:r>
              <a:rPr lang="el-GR" dirty="0"/>
              <a:t>Συσχετίσεις με άλλα πρόσωπα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425135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E22D-6496-4E22-BD19-0DDF01EC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Ιστορικό πληρωμών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41950-A5A9-44E7-A003-FE5315002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E16A8-04B2-4DCE-9AFC-DB99B4A49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130</a:t>
            </a:fld>
            <a:endParaRPr lang="el-GR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18E6DB1-E6C9-4CC2-BD6A-1DCF442B2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Σε λίγο καιρό:</a:t>
            </a:r>
          </a:p>
          <a:p>
            <a:endParaRPr lang="el-GR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C2A71A7-F1C0-4C81-B1ED-E05A70D0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57081"/>
            <a:ext cx="6348413" cy="32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9579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F57DB1C-6494-4CC4-A5E8-93195756537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721A85-1EA4-4D87-97AB-0BB4AB78F92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08607" y="0"/>
            <a:ext cx="645472" cy="6857999"/>
          </a:xfrm>
          <a:prstGeom prst="line">
            <a:avLst/>
          </a:prstGeom>
          <a:ln w="15875" cap="sq">
            <a:solidFill>
              <a:schemeClr val="accent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F7CB8B2-5D0D-49C7-96F1-4D6B8708914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5034" y="0"/>
            <a:ext cx="4078966" cy="6857999"/>
          </a:xfrm>
          <a:custGeom>
            <a:avLst/>
            <a:gdLst>
              <a:gd name="connsiteX0" fmla="*/ 0 w 5746768"/>
              <a:gd name="connsiteY0" fmla="*/ 0 h 6858000"/>
              <a:gd name="connsiteX1" fmla="*/ 1249825 w 5746768"/>
              <a:gd name="connsiteY1" fmla="*/ 0 h 6858000"/>
              <a:gd name="connsiteX2" fmla="*/ 1249825 w 5746768"/>
              <a:gd name="connsiteY2" fmla="*/ 8457 h 6858000"/>
              <a:gd name="connsiteX3" fmla="*/ 4794268 w 5746768"/>
              <a:gd name="connsiteY3" fmla="*/ 8457 h 6858000"/>
              <a:gd name="connsiteX4" fmla="*/ 4794268 w 5746768"/>
              <a:gd name="connsiteY4" fmla="*/ 0 h 6858000"/>
              <a:gd name="connsiteX5" fmla="*/ 5746768 w 5746768"/>
              <a:gd name="connsiteY5" fmla="*/ 0 h 6858000"/>
              <a:gd name="connsiteX6" fmla="*/ 5746768 w 5746768"/>
              <a:gd name="connsiteY6" fmla="*/ 6858000 h 6858000"/>
              <a:gd name="connsiteX7" fmla="*/ 5074930 w 5746768"/>
              <a:gd name="connsiteY7" fmla="*/ 6858000 h 6858000"/>
              <a:gd name="connsiteX8" fmla="*/ 4794268 w 5746768"/>
              <a:gd name="connsiteY8" fmla="*/ 6858000 h 6858000"/>
              <a:gd name="connsiteX9" fmla="*/ 1249825 w 5746768"/>
              <a:gd name="connsiteY9" fmla="*/ 6858000 h 6858000"/>
              <a:gd name="connsiteX10" fmla="*/ 1109383 w 5746768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46768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4794268" y="8457"/>
                </a:lnTo>
                <a:lnTo>
                  <a:pt x="4794268" y="0"/>
                </a:lnTo>
                <a:lnTo>
                  <a:pt x="5746768" y="0"/>
                </a:lnTo>
                <a:lnTo>
                  <a:pt x="5746768" y="6858000"/>
                </a:lnTo>
                <a:lnTo>
                  <a:pt x="5074930" y="6858000"/>
                </a:lnTo>
                <a:lnTo>
                  <a:pt x="4794268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5E836EB-03CD-4BA5-A751-21D2ACC283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090307" y="3483429"/>
            <a:ext cx="5053693" cy="337457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A27691EB-14CF-4237-B5EB-C94B92677A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512053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FFB778B-5206-4BB0-A468-327E713676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336549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68B64E-FB0D-47C5-8E58-0B059FA3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854529"/>
            <a:ext cx="4349749" cy="5148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200"/>
              <a:t>Το μέλλον του ΚΕΑ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FE38F-F594-49DB-8965-104AEECD7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0990" y="1892300"/>
            <a:ext cx="2569084" cy="3073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>
                <a:solidFill>
                  <a:srgbClr val="FFFFFF"/>
                </a:solidFill>
              </a:rPr>
              <a:t>Τι θα γίνει το αμέσως επόμενο διάστημα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A5758-559F-4CEE-80D0-022F62A8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5946112"/>
            <a:ext cx="44640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9E340-EB38-45CC-8FB1-FFC08643C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02276" y="594611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131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30927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1CDAD-1A2E-43DC-828D-8208775AF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Διασταυρώσεις με στοιχεία του Κοινωνικού Μερίσματος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9D39F-601C-47CF-9F91-B13280DBF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Ένα ικανό ποσοστό εγκεκριμένων νοικοκυριών στο ΚΕΑ δεν παίρνουν το Κοινωνικό Μέρισμα</a:t>
            </a:r>
          </a:p>
          <a:p>
            <a:endParaRPr lang="el-GR" dirty="0"/>
          </a:p>
          <a:p>
            <a:r>
              <a:rPr lang="el-GR" dirty="0"/>
              <a:t>Γιατί;</a:t>
            </a:r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C30CD-C30E-4849-AA6A-3642EBC8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C689D-402B-4671-8C13-23D2F1012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93714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D835A9-3DBC-4FBA-8B08-E8E96F84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Συναίνεση φιλοξενούμενων </a:t>
            </a:r>
            <a:r>
              <a:rPr lang="en-US" dirty="0"/>
              <a:t>on-line</a:t>
            </a:r>
            <a:endParaRPr lang="el-G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E2C352-5AB6-4A7F-BF50-711EE8CE5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Το δοκιμάσαμε στο Κοινωνικό Μέρισμα και θα το εφαρμόσουμε στο ΚΕΑ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B3400-2509-4905-8C84-40177E6B6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3CB43-178B-43EF-AC4D-EF5C50DC2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597426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A8F5B-9462-4B04-B652-4673A7B8C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Περισσότερες διασταυρώσεις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ACD57-1F43-4ADB-BDC1-18A1516FE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Μαθητές</a:t>
            </a:r>
          </a:p>
          <a:p>
            <a:r>
              <a:rPr lang="el-GR" dirty="0"/>
              <a:t>Φοιτητές</a:t>
            </a:r>
          </a:p>
          <a:p>
            <a:r>
              <a:rPr lang="el-GR" dirty="0"/>
              <a:t>Οικογενειακά επιδόματα (σύνθεση νοικοκυριού)</a:t>
            </a:r>
          </a:p>
          <a:p>
            <a:r>
              <a:rPr lang="el-GR" dirty="0"/>
              <a:t>Και άλλα στοιχεία από ΑΑΔΕ (ένδειξη πολυτελούς διαβίωσης, κάτοικοι εξωτερικού, κ.α.)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864A8-0B90-4475-9FFB-A89D6EB5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23499-5D3D-42C9-AA03-EB4D1D74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036093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7B0F5-4D50-48A2-816B-CF7395DF9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Υπολογισμός </a:t>
            </a:r>
            <a:r>
              <a:rPr lang="el-GR" dirty="0" err="1"/>
              <a:t>αχρεωστήτως</a:t>
            </a:r>
            <a:r>
              <a:rPr lang="el-GR" dirty="0"/>
              <a:t> καταβληθέντων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A62D1-F128-496C-B6CB-7CA9FBC3E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Κάλυψη περίπλοκων σεναρίων </a:t>
            </a:r>
          </a:p>
          <a:p>
            <a:pPr lvl="1"/>
            <a:r>
              <a:rPr lang="el-GR" dirty="0"/>
              <a:t>στοιχεία που έρχονται υπόψη μας εκ των υστέρων </a:t>
            </a:r>
          </a:p>
          <a:p>
            <a:pPr lvl="1"/>
            <a:r>
              <a:rPr lang="el-GR" dirty="0"/>
              <a:t>Στοιχεία που ορίζει ο χρήστης με το χέρι</a:t>
            </a:r>
          </a:p>
          <a:p>
            <a:r>
              <a:rPr lang="el-GR" dirty="0"/>
              <a:t>Απαιτεί το </a:t>
            </a:r>
            <a:r>
              <a:rPr lang="el-GR" dirty="0" err="1"/>
              <a:t>επαναϋπολογισμό</a:t>
            </a:r>
            <a:r>
              <a:rPr lang="el-GR" dirty="0"/>
              <a:t> του ΚΕΑ μήνα-μήνα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E4B31-76C0-47D7-97A5-FA212BFF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D9A82-4E16-4374-9B24-138ED3E53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246848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04113-396B-470D-B95C-7BBF4C87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ΚΕΑ έχει 3 πυλώνες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712EA-A9B6-4647-9396-BB321BAB5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Παραπομπές σε υπηρεσίες</a:t>
            </a:r>
          </a:p>
          <a:p>
            <a:r>
              <a:rPr lang="el-GR" dirty="0"/>
              <a:t>Παροχές τύπου ΚΟΤ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E39C7-0E99-4D41-B289-7E735957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23962-89EB-434F-9E53-9EC23081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136</a:t>
            </a:fld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838A82-5D47-4D0A-A75C-C09BED661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229" y="1988840"/>
            <a:ext cx="1385665" cy="17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3594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0ADFFC45-3DC9-4433-926F-043E879D9D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5F26A87-0610-435F-AA13-BD658385C9D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00422" y="-8468"/>
            <a:ext cx="3572669" cy="6866467"/>
            <a:chOff x="67175" y="-8467"/>
            <a:chExt cx="4763558" cy="686646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Isosceles Triangle 91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69370F01-B8C9-4CE4-824C-92B2792E6E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2372" y="-8468"/>
            <a:ext cx="3806198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082" name="Title 5">
            <a:extLst>
              <a:ext uri="{FF2B5EF4-FFF2-40B4-BE49-F238E27FC236}">
                <a16:creationId xmlns:a16="http://schemas.microsoft.com/office/drawing/2014/main" id="{1DA909BB-47AD-48D4-B448-649A8276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2701"/>
            <a:ext cx="3822045" cy="4307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altLang="el-GR" sz="5400"/>
              <a:t>ΚΕΑ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8AD83C-93FD-414E-9988-A6B4B7D84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5840" y="2876315"/>
            <a:ext cx="2701925" cy="1096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1800">
                <a:solidFill>
                  <a:srgbClr val="FFFFFF"/>
                </a:solidFill>
              </a:rPr>
              <a:t>Μια πρόκληση για νέα προσέγγιση με τον πολίτη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C5A5C4-D22C-44D0-A0F0-2229A9E18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4D1FD-4B5F-43C4-889B-7EEF4B21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D967E83-B1E0-42C7-B354-C0799618157D}" type="slidenum">
              <a:rPr lang="en-US" altLang="el-GR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137</a:t>
            </a:fld>
            <a:endParaRPr lang="en-US" altLang="el-GR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5937"/>
      </p:ext>
    </p:extLst>
  </p:cSld>
  <p:clrMapOvr>
    <a:masterClrMapping/>
  </p:clrMapOvr>
  <p:transition spd="med">
    <p:diamond/>
    <p:sndAc>
      <p:stSnd>
        <p:snd r:embed="rId2" name="type.wav"/>
      </p:stSnd>
    </p:sndAc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71DAEB-C21F-46A2-A740-F0BAD08DE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ΚΕΑ: </a:t>
            </a:r>
            <a:r>
              <a:rPr lang="el-GR" sz="2700" dirty="0"/>
              <a:t>το πρόγραμμα που άλλαξε τον τρόπο συναλλαγής του κράτους με τον πολίτη</a:t>
            </a:r>
            <a:endParaRPr lang="el-G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8E2209-B0AA-49E2-8670-B5683EB04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altLang="el-GR" dirty="0"/>
              <a:t>Η αίτηση κρίνεται με την υποβολή της -&gt;εκατοντάδες εγκεκριμένες αιτήσεις την 1</a:t>
            </a:r>
            <a:r>
              <a:rPr lang="el-GR" altLang="el-GR" baseline="30000" dirty="0"/>
              <a:t>η</a:t>
            </a:r>
            <a:r>
              <a:rPr lang="el-GR" altLang="el-GR" dirty="0"/>
              <a:t> μέρα!</a:t>
            </a:r>
          </a:p>
          <a:p>
            <a:r>
              <a:rPr lang="el-GR" altLang="el-GR" dirty="0"/>
              <a:t>Ευρεία χρήση πληροφοριών που «ζουν» σε τρίτα συστήματα</a:t>
            </a:r>
          </a:p>
          <a:p>
            <a:pPr lvl="1"/>
            <a:r>
              <a:rPr lang="el-GR" altLang="el-GR" dirty="0"/>
              <a:t>Δεν ζητάμε «γνωστά» στοιχεία</a:t>
            </a:r>
          </a:p>
          <a:p>
            <a:pPr lvl="1"/>
            <a:r>
              <a:rPr lang="el-GR" altLang="el-GR" dirty="0"/>
              <a:t>Είμαστε φειδωλοί στα στοιχεία</a:t>
            </a:r>
          </a:p>
          <a:p>
            <a:pPr lvl="1"/>
            <a:r>
              <a:rPr lang="el-GR" altLang="el-GR" dirty="0"/>
              <a:t>Προ-συμπληρώνουμε στοιχεία</a:t>
            </a:r>
          </a:p>
          <a:p>
            <a:r>
              <a:rPr lang="el-GR" altLang="el-GR" dirty="0"/>
              <a:t>Ο πολίτης καλείται να αποδείξει κάτι μόνο αν διαφωνεί με αυτό που έχουμε βρει -&gt;Κατακόρυφη μείωση της γραφειοκρατίας</a:t>
            </a:r>
          </a:p>
          <a:p>
            <a:r>
              <a:rPr lang="el-GR" altLang="el-GR" dirty="0"/>
              <a:t>Σύγχρονο </a:t>
            </a:r>
            <a:r>
              <a:rPr lang="en-US" altLang="el-GR" dirty="0"/>
              <a:t>User Interface</a:t>
            </a:r>
          </a:p>
          <a:p>
            <a:pPr lvl="1"/>
            <a:r>
              <a:rPr lang="en-US" altLang="el-GR" dirty="0"/>
              <a:t>Responsive design (</a:t>
            </a:r>
            <a:r>
              <a:rPr lang="el-GR" altLang="el-GR" dirty="0"/>
              <a:t>ταμπλέτες, κινητά, μεγάλες οθόνες)</a:t>
            </a:r>
          </a:p>
          <a:p>
            <a:pPr lvl="1"/>
            <a:r>
              <a:rPr lang="el-GR" altLang="el-GR" dirty="0"/>
              <a:t>Καθαρό </a:t>
            </a:r>
            <a:r>
              <a:rPr lang="en-US" altLang="el-GR" dirty="0"/>
              <a:t>User Interface </a:t>
            </a:r>
            <a:r>
              <a:rPr lang="el-GR" altLang="el-GR" dirty="0"/>
              <a:t>με βοήθεια εκεί που ακριβώς χρειάζεται </a:t>
            </a:r>
          </a:p>
          <a:p>
            <a:pPr lvl="1"/>
            <a:r>
              <a:rPr lang="en-US" altLang="el-GR" dirty="0"/>
              <a:t>Menu </a:t>
            </a:r>
            <a:r>
              <a:rPr lang="el-GR" altLang="el-GR" dirty="0"/>
              <a:t>που διαμορφώνονται στο προφίλ του χρήστη </a:t>
            </a:r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1F7A5-7132-4C19-AF45-46F98A9EB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1E035A-EED0-4E9E-B646-D5EC344E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662635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FC8D81FF-6679-42BD-983C-C65456DF7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94724"/>
            <a:ext cx="6589712" cy="1281112"/>
          </a:xfrm>
        </p:spPr>
        <p:txBody>
          <a:bodyPr/>
          <a:lstStyle/>
          <a:p>
            <a:pPr eaLnBrk="1" hangingPunct="1"/>
            <a:r>
              <a:rPr lang="el-GR" altLang="el-GR" dirty="0"/>
              <a:t>ΚΕΑ: μια τεχνική πρόκληση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1BD3EFFA-3B8E-461F-8566-E8E7A84BF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988840"/>
            <a:ext cx="6591300" cy="3778250"/>
          </a:xfrm>
        </p:spPr>
        <p:txBody>
          <a:bodyPr/>
          <a:lstStyle/>
          <a:p>
            <a:pPr eaLnBrk="1" hangingPunct="1"/>
            <a:r>
              <a:rPr lang="el-GR" altLang="el-GR" dirty="0"/>
              <a:t>Μάλλον το στοίχημα κερδήθηκε. Αλλά θέλουμε και το υπόλοιπο 29%</a:t>
            </a:r>
          </a:p>
          <a:p>
            <a:pPr eaLnBrk="1" hangingPunct="1"/>
            <a:endParaRPr lang="el-GR" altLang="el-GR" dirty="0"/>
          </a:p>
          <a:p>
            <a:pPr eaLnBrk="1" hangingPunct="1"/>
            <a:endParaRPr lang="el-GR" alt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C27A8C-7599-4D44-B610-C7A4ACB7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1455D-221B-4BF3-8259-728697BF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CB759-234F-4093-8212-206035A5CEF0}" type="slidenum">
              <a:rPr lang="el-GR" altLang="el-GR" smtClean="0"/>
              <a:pPr>
                <a:defRPr/>
              </a:pPr>
              <a:t>139</a:t>
            </a:fld>
            <a:endParaRPr lang="el-GR" altLang="el-GR"/>
          </a:p>
        </p:txBody>
      </p:sp>
      <p:pic>
        <p:nvPicPr>
          <p:cNvPr id="51206" name="Picture 5">
            <a:extLst>
              <a:ext uri="{FF2B5EF4-FFF2-40B4-BE49-F238E27FC236}">
                <a16:creationId xmlns:a16="http://schemas.microsoft.com/office/drawing/2014/main" id="{80844F26-8916-4134-AEAA-F116987B8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924175"/>
            <a:ext cx="4392613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801771"/>
      </p:ext>
    </p:extLst>
  </p:cSld>
  <p:clrMapOvr>
    <a:masterClrMapping/>
  </p:clrMapOvr>
  <p:transition spd="med">
    <p:diamond/>
    <p:sndAc>
      <p:stSnd>
        <p:snd r:embed="rId2" name="typ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Οικογενειακή κατάσταση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14</a:t>
            </a:fld>
            <a:endParaRPr lang="el-G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159926"/>
            <a:ext cx="5321389" cy="3881437"/>
          </a:xfr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Παρατυπίες που βρήκαμε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140</a:t>
            </a:fld>
            <a:endParaRPr lang="el-GR"/>
          </a:p>
        </p:txBody>
      </p:sp>
      <p:graphicFrame>
        <p:nvGraphicFramePr>
          <p:cNvPr id="6" name="Chart 5">
            <a:extLst/>
          </p:cNvPr>
          <p:cNvGraphicFramePr>
            <a:graphicFrameLocks/>
          </p:cNvGraphicFramePr>
          <p:nvPr>
            <p:extLst/>
          </p:nvPr>
        </p:nvGraphicFramePr>
        <p:xfrm>
          <a:off x="107504" y="1264093"/>
          <a:ext cx="5948488" cy="2817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A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28342" y="3861048"/>
          <a:ext cx="5728970" cy="276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A00-000006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932040" y="1609617"/>
          <a:ext cx="432048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7054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FB691-7AD6-423D-AF03-AF091EDE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Notifications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80215-1A4E-4469-B44E-DE8601D7B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141</a:t>
            </a:fld>
            <a:endParaRPr lang="el-GR"/>
          </a:p>
        </p:txBody>
      </p:sp>
      <p:pic>
        <p:nvPicPr>
          <p:cNvPr id="1026" name="Picture 2" descr="https://pbs.twimg.com/media/DFj48-eXUAEhxQd.jpg:large">
            <a:extLst>
              <a:ext uri="{FF2B5EF4-FFF2-40B4-BE49-F238E27FC236}">
                <a16:creationId xmlns:a16="http://schemas.microsoft.com/office/drawing/2014/main" id="{9EF920EE-BED0-4EA2-9361-F2155C95EA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276872"/>
            <a:ext cx="7215605" cy="325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65EE7-8DC5-4E8F-A8E0-08716FE9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</p:spTree>
    <p:extLst>
      <p:ext uri="{BB962C8B-B14F-4D97-AF65-F5344CB8AC3E}">
        <p14:creationId xmlns:p14="http://schemas.microsoft.com/office/powerpoint/2010/main" val="228828069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0B602-FF07-4FFD-A3D8-A92CEBE4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&amp; Statistics</a:t>
            </a:r>
            <a:endParaRPr lang="el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DDB69-1937-45E0-8C4B-118E2379C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Στο «πιλοτήριο» του ΚΕΑ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E6C6F-FA8A-4DFE-9C0B-846516D6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F5D0C-35A8-4198-AC00-8D2F5B3A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01882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Analytics </a:t>
            </a:r>
            <a:r>
              <a:rPr lang="el-GR" dirty="0"/>
              <a:t>σε εθνικό επίπεδο ή επίπεδο δήμου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143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88690"/>
            <a:ext cx="5768557" cy="4352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2276872"/>
            <a:ext cx="6084168" cy="43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1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6AFA-6383-482B-B6A4-F2421637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Εγκεκριμένες ανά μέρα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51DCE9-6DD8-4823-A648-176CE56A7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77356"/>
            <a:ext cx="6348413" cy="30479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51FDD-59E0-4547-8410-7FD89DE0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144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6BE1A7-64AF-451E-A3C0-7656FB10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</p:spTree>
    <p:extLst>
      <p:ext uri="{BB962C8B-B14F-4D97-AF65-F5344CB8AC3E}">
        <p14:creationId xmlns:p14="http://schemas.microsoft.com/office/powerpoint/2010/main" val="36898338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8C44-DF47-473B-B5D0-3BAD8465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Κατανομή Ηλικιών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0F277-7F89-41AF-A98F-A226E3E8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145</a:t>
            </a:fld>
            <a:endParaRPr lang="el-GR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3AFE7CD-5A7C-4218-808A-A39FBEC33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0" y="2160588"/>
            <a:ext cx="5815393" cy="3881437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3FB530-F948-4005-8F6C-1FC5150FB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</p:spTree>
    <p:extLst>
      <p:ext uri="{BB962C8B-B14F-4D97-AF65-F5344CB8AC3E}">
        <p14:creationId xmlns:p14="http://schemas.microsoft.com/office/powerpoint/2010/main" val="28232310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20D2-26D4-41DC-82FD-11A13DE0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member households </a:t>
            </a:r>
            <a:endParaRPr lang="el-G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BE8E46-C7FA-40C7-87EC-0F7BCA694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99" y="2160588"/>
            <a:ext cx="5346615" cy="388143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C5909-B9A9-4319-A74B-5EB37FB4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146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045550-37EB-4507-8C69-84E0FA96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</p:spTree>
    <p:extLst>
      <p:ext uri="{BB962C8B-B14F-4D97-AF65-F5344CB8AC3E}">
        <p14:creationId xmlns:p14="http://schemas.microsoft.com/office/powerpoint/2010/main" val="298576783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6F810-C970-4CAC-8B30-EF2881889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KEA data warehouse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088B9-27E5-4F1D-8E09-5A03CA9FF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Anonymized data</a:t>
            </a:r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B0479-E5B3-4923-A7E5-C67AB3615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E559C-142B-4AE7-90DE-93D4B8A0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147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CCA796-321A-45D9-AD59-CADB0873A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766111"/>
            <a:ext cx="5601932" cy="46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6857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88C9B83F-64CD-41C1-925F-A08801FFD0B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2230" name="Picture 7">
            <a:extLst>
              <a:ext uri="{FF2B5EF4-FFF2-40B4-BE49-F238E27FC236}">
                <a16:creationId xmlns:a16="http://schemas.microsoft.com/office/drawing/2014/main" id="{CFD8C414-DB97-4312-9AA9-51DA7391B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r="1" b="9092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Parallelogram 86">
            <a:extLst>
              <a:ext uri="{FF2B5EF4-FFF2-40B4-BE49-F238E27FC236}">
                <a16:creationId xmlns:a16="http://schemas.microsoft.com/office/drawing/2014/main" id="{3A6596D4-D53C-424F-9F16-CC8686C079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3405" y="0"/>
            <a:ext cx="54864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1BB890B-70D4-42FE-A599-6AEF1A42D97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842D646-B58C-43C8-8152-01BC782B725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E67D1587-504D-41BC-9D48-B61257BFBC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Isosceles Triangle 104">
            <a:extLst>
              <a:ext uri="{FF2B5EF4-FFF2-40B4-BE49-F238E27FC236}">
                <a16:creationId xmlns:a16="http://schemas.microsoft.com/office/drawing/2014/main" id="{9A2DE6E0-967C-4C58-8558-EC08F1138B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3559A5F2-8BE0-4998-A1E4-1B145465A9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226" name="Title 5">
            <a:extLst>
              <a:ext uri="{FF2B5EF4-FFF2-40B4-BE49-F238E27FC236}">
                <a16:creationId xmlns:a16="http://schemas.microsoft.com/office/drawing/2014/main" id="{8AE48A69-4B18-4FEE-B101-70368016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150" y="1678665"/>
            <a:ext cx="3427352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l-GR" sz="5400"/>
              <a:t>Οι Ήρωες του ΚΕΑ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94B3CC-BC7A-4F90-926B-8FF2AD110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5723" y="4050832"/>
            <a:ext cx="3429777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defRPr/>
            </a:pPr>
            <a:r>
              <a:rPr lang="en-US" sz="1800">
                <a:solidFill>
                  <a:schemeClr val="bg1"/>
                </a:solidFill>
              </a:rPr>
              <a:t>Οι υπάλληλοι των Δήμων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81B7A-CC01-4624-A27D-5DF4BC2C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9300" y="6041362"/>
            <a:ext cx="301612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l-GR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4846B-06C5-430F-B59F-CDF895F0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2814F0C2-B75E-47BB-8E34-5D6AAAD1D6F2}" type="slidenum">
              <a:rPr lang="en-US" altLang="el-GR">
                <a:solidFill>
                  <a:schemeClr val="bg1"/>
                </a:solidFill>
              </a:rPr>
              <a:pPr defTabSz="914400">
                <a:spcAft>
                  <a:spcPts val="600"/>
                </a:spcAft>
                <a:defRPr/>
              </a:pPr>
              <a:t>148</a:t>
            </a:fld>
            <a:endParaRPr lang="en-US" alt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23401"/>
      </p:ext>
    </p:extLst>
  </p:cSld>
  <p:clrMapOvr>
    <a:masterClrMapping/>
  </p:clrMapOvr>
  <p:transition spd="med">
    <p:diamond/>
    <p:sndAc>
      <p:stSnd>
        <p:snd r:embed="rId2" name="type.wav"/>
      </p:stSnd>
    </p:sndAc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B6EF25-418A-4039-B486-ECB0C0B03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συμβολή σας σε αριθμούς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ED9BD-1B9C-4002-8D86-D6FB818E8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CE045-CBDB-41EC-8D00-4585D88BF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149</a:t>
            </a:fld>
            <a:endParaRPr lang="el-GR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B3A136D-3BDB-41E6-8827-4C556497601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27584" y="2060848"/>
          <a:ext cx="5000625" cy="34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9AEAFA-CB8C-4267-A057-569BDEBFA3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40152" y="3053353"/>
          <a:ext cx="1587500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2833598857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42063327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κανάλι υποβολής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</a:rPr>
                        <a:t>υποβληθήσες αιτήσεις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45164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>
                          <a:effectLst/>
                        </a:rPr>
                        <a:t>Δήμοι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100" u="none" strike="noStrike" dirty="0">
                          <a:effectLst/>
                        </a:rPr>
                        <a:t>          382.685   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7821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>
                          <a:effectLst/>
                        </a:rPr>
                        <a:t>ΚΕΠ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100" u="none" strike="noStrike">
                          <a:effectLst/>
                        </a:rPr>
                        <a:t>             48.450   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92957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>
                          <a:effectLst/>
                        </a:rPr>
                        <a:t>Πολίτες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100" u="none" strike="noStrike" dirty="0">
                          <a:effectLst/>
                        </a:rPr>
                        <a:t>          155.173   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0295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443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Νέα εγγραφή οικογενειακής κατάστασης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1860612"/>
            <a:ext cx="7274770" cy="4221468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3B87-FE2C-439B-8421-B463C936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βοήθεια σας στο ΚΕΑ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BEF8A-8B10-4C5C-BBB0-9422807E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568A-4DC0-49A8-8055-08D6BAF2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150</a:t>
            </a:fld>
            <a:endParaRPr lang="el-GR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429D42E-760E-452F-9E21-9BD158C24D9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95536" y="1938310"/>
          <a:ext cx="6962775" cy="375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711699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7CAED4-027D-4355-A71C-A58F5F10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77CC3-3F15-4F96-B477-F71A605F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151</a:t>
            </a:fld>
            <a:endParaRPr lang="el-GR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7DB03A7-E7FC-453F-B32E-CBE4713FD0B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95536" y="1052736"/>
          <a:ext cx="6772275" cy="445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917424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60F759-FA11-43A7-8BCE-D845C3933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6" y="1110120"/>
            <a:ext cx="6216024" cy="3123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AB0C0D-33D5-4BF1-8DA5-2A9710D63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476" y="4553712"/>
            <a:ext cx="6216024" cy="1096316"/>
          </a:xfrm>
        </p:spPr>
        <p:txBody>
          <a:bodyPr>
            <a:normAutofit/>
          </a:bodyPr>
          <a:lstStyle/>
          <a:p>
            <a:pPr algn="ctr"/>
            <a:r>
              <a:rPr lang="el-GR" sz="4200"/>
              <a:t>Επιδόματα Αναπηρίας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10DF4C-D91C-416A-979C-6B77FAFFB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476" y="5650029"/>
            <a:ext cx="6216024" cy="46912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l-GR" sz="900"/>
              <a:t>Από τον ΟΓΑ</a:t>
            </a:r>
            <a:r>
              <a:rPr lang="en-US" sz="900"/>
              <a:t> </a:t>
            </a:r>
            <a:r>
              <a:rPr lang="el-GR" sz="900"/>
              <a:t>στον ΟΠΕΚΑ </a:t>
            </a:r>
          </a:p>
          <a:p>
            <a:pPr algn="ctr">
              <a:lnSpc>
                <a:spcPct val="90000"/>
              </a:lnSpc>
            </a:pPr>
            <a:r>
              <a:rPr lang="el-GR" sz="900"/>
              <a:t>(μια μεταρρύθμιση δρόμος)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AC051D-BA3B-4E22-A075-C85C9C00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352651"/>
            <a:ext cx="47232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38966-1669-464A-A1EB-AA46C6BF3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6517" y="6352651"/>
            <a:ext cx="5125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l-GR" smtClean="0"/>
              <a:pPr>
                <a:spcAft>
                  <a:spcPts val="600"/>
                </a:spcAft>
              </a:pPr>
              <a:t>152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447241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70035-3457-4537-83F8-046B41153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επιδόματα αναπηρίας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E94CF-F8B3-4274-944C-10BA5497D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</a:pPr>
            <a:r>
              <a:rPr lang="el-GR" b="1" dirty="0"/>
              <a:t>Επίδομα κίνησης</a:t>
            </a:r>
            <a:r>
              <a:rPr lang="el-GR" sz="1400" dirty="0"/>
              <a:t> σε παραπληγικούς, </a:t>
            </a:r>
            <a:r>
              <a:rPr lang="el-GR" sz="1400" dirty="0" err="1"/>
              <a:t>τετραπληγικούς</a:t>
            </a:r>
            <a:r>
              <a:rPr lang="el-GR" sz="1400" dirty="0"/>
              <a:t> και ακρωτηριασμένους</a:t>
            </a:r>
            <a:endParaRPr lang="el-GR" dirty="0"/>
          </a:p>
          <a:p>
            <a:pPr>
              <a:buFont typeface="+mj-lt"/>
              <a:buAutoNum type="arabicPeriod"/>
            </a:pPr>
            <a:r>
              <a:rPr lang="el-GR" b="1" dirty="0"/>
              <a:t>Διατροφικό επίδομα</a:t>
            </a:r>
            <a:r>
              <a:rPr lang="el-GR" dirty="0"/>
              <a:t> </a:t>
            </a:r>
            <a:r>
              <a:rPr lang="el-GR" sz="1400" dirty="0"/>
              <a:t>σε νεφροπαθείς, μεταμοσχευμένους καρδιάς, ήπατος </a:t>
            </a:r>
            <a:r>
              <a:rPr lang="el-GR" sz="1400" dirty="0" err="1"/>
              <a:t>κτλ</a:t>
            </a:r>
            <a:endParaRPr lang="el-GR" dirty="0"/>
          </a:p>
          <a:p>
            <a:pPr>
              <a:buFont typeface="+mj-lt"/>
              <a:buAutoNum type="arabicPeriod"/>
            </a:pPr>
            <a:r>
              <a:rPr lang="el-GR" b="1" dirty="0"/>
              <a:t>Οικονομική ενίσχυση</a:t>
            </a:r>
            <a:r>
              <a:rPr lang="el-GR" dirty="0"/>
              <a:t> ατόμων με βαριά αναπηρία</a:t>
            </a:r>
          </a:p>
          <a:p>
            <a:pPr>
              <a:buFont typeface="+mj-lt"/>
              <a:buAutoNum type="arabicPeriod"/>
            </a:pPr>
            <a:r>
              <a:rPr lang="el-GR" b="1" dirty="0"/>
              <a:t>Οικονομική ενίσχυση</a:t>
            </a:r>
            <a:r>
              <a:rPr lang="el-GR" dirty="0"/>
              <a:t> ατόμων με βαριά νοητική υστέρηση</a:t>
            </a:r>
          </a:p>
          <a:p>
            <a:pPr>
              <a:buFont typeface="+mj-lt"/>
              <a:buAutoNum type="arabicPeriod"/>
            </a:pPr>
            <a:r>
              <a:rPr lang="el-GR" b="1" dirty="0"/>
              <a:t>Οικονομική ενίσχυση</a:t>
            </a:r>
            <a:r>
              <a:rPr lang="el-GR" dirty="0"/>
              <a:t> </a:t>
            </a:r>
            <a:r>
              <a:rPr lang="el-GR" sz="1400" dirty="0"/>
              <a:t>παραπληγικών-</a:t>
            </a:r>
            <a:r>
              <a:rPr lang="el-GR" sz="1400" dirty="0" err="1"/>
              <a:t>τετραπληγικών</a:t>
            </a:r>
            <a:r>
              <a:rPr lang="el-GR" sz="1400" dirty="0"/>
              <a:t> και ακρωτηριασμένων ανασφάλιστων και ασφαλισμένων του Δημοσίου</a:t>
            </a:r>
          </a:p>
          <a:p>
            <a:pPr>
              <a:buFont typeface="+mj-lt"/>
              <a:buAutoNum type="arabicPeriod"/>
            </a:pPr>
            <a:r>
              <a:rPr lang="el-GR" b="1" dirty="0"/>
              <a:t>Οικονομική ενίσχυση ατόμων</a:t>
            </a:r>
            <a:r>
              <a:rPr lang="el-GR" dirty="0"/>
              <a:t> </a:t>
            </a:r>
            <a:r>
              <a:rPr lang="el-GR" sz="1300" dirty="0"/>
              <a:t>με συγγενή αιμολυτική αναιμία (μεσογειακή -δρεπανοκυτταρική - </a:t>
            </a:r>
            <a:r>
              <a:rPr lang="el-GR" sz="1300" dirty="0" err="1"/>
              <a:t>μικροδρεπανοκυτταρική</a:t>
            </a:r>
            <a:r>
              <a:rPr lang="el-GR" sz="1300" dirty="0"/>
              <a:t> </a:t>
            </a:r>
            <a:r>
              <a:rPr lang="el-GR" sz="1300" dirty="0" err="1"/>
              <a:t>κλπ</a:t>
            </a:r>
            <a:r>
              <a:rPr lang="el-GR" sz="1300" dirty="0"/>
              <a:t>) ή συγγενή αιμορραγική διάθεση (αιμορροφιλία </a:t>
            </a:r>
            <a:r>
              <a:rPr lang="el-GR" sz="1300" dirty="0" err="1"/>
              <a:t>κλπ</a:t>
            </a:r>
            <a:r>
              <a:rPr lang="el-GR" sz="1300" dirty="0"/>
              <a:t>), AIDS </a:t>
            </a:r>
            <a:r>
              <a:rPr lang="el-GR" sz="1300" dirty="0" err="1"/>
              <a:t>κτλ</a:t>
            </a:r>
            <a:endParaRPr lang="el-GR" dirty="0"/>
          </a:p>
          <a:p>
            <a:pPr>
              <a:buFont typeface="+mj-lt"/>
              <a:buAutoNum type="arabicPeriod"/>
            </a:pPr>
            <a:r>
              <a:rPr lang="el-GR" b="1" dirty="0"/>
              <a:t>Οικονομική ενίσχυση</a:t>
            </a:r>
            <a:r>
              <a:rPr lang="el-GR" dirty="0"/>
              <a:t> </a:t>
            </a:r>
            <a:r>
              <a:rPr lang="el-GR" sz="1300" dirty="0"/>
              <a:t>κωφών και βαρήκοων ατόμων</a:t>
            </a:r>
            <a:endParaRPr lang="el-GR" dirty="0"/>
          </a:p>
          <a:p>
            <a:pPr>
              <a:buFont typeface="+mj-lt"/>
              <a:buAutoNum type="arabicPeriod"/>
            </a:pPr>
            <a:r>
              <a:rPr lang="el-GR" b="1" dirty="0"/>
              <a:t>Οικονομική ενίσχυση</a:t>
            </a:r>
            <a:r>
              <a:rPr lang="el-GR" dirty="0"/>
              <a:t> </a:t>
            </a:r>
            <a:r>
              <a:rPr lang="el-GR" sz="1300" dirty="0"/>
              <a:t>ατόμων με αναπηρία όρασης</a:t>
            </a:r>
            <a:endParaRPr lang="el-GR" dirty="0"/>
          </a:p>
          <a:p>
            <a:pPr>
              <a:buFont typeface="+mj-lt"/>
              <a:buAutoNum type="arabicPeriod"/>
            </a:pPr>
            <a:r>
              <a:rPr lang="el-GR" b="1" dirty="0"/>
              <a:t>Οικονομική ενίσχυση</a:t>
            </a:r>
            <a:r>
              <a:rPr lang="el-GR" dirty="0"/>
              <a:t> </a:t>
            </a:r>
            <a:r>
              <a:rPr lang="el-GR" sz="1300" dirty="0"/>
              <a:t>ατόμων με εγκεφαλική παράλυση</a:t>
            </a:r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EE730-EDF9-4DF0-A5FC-D13B1883A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F7723-A5A2-4DE6-AA46-0C77B6B8A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053083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15C4A-808C-41C3-BFF6-0F28D4A68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dirty="0"/>
              <a:t>1. </a:t>
            </a:r>
            <a:r>
              <a:rPr lang="el-GR" sz="2400" dirty="0"/>
              <a:t>Επίδομα κίνησης σε παραπληγικούς, </a:t>
            </a:r>
            <a:r>
              <a:rPr lang="el-GR" sz="2400" dirty="0" err="1"/>
              <a:t>τετραπληγικούς</a:t>
            </a:r>
            <a:r>
              <a:rPr lang="el-GR" sz="2400" dirty="0"/>
              <a:t> </a:t>
            </a:r>
            <a:r>
              <a:rPr lang="en-US" sz="2400" dirty="0"/>
              <a:t>&amp;</a:t>
            </a:r>
            <a:r>
              <a:rPr lang="el-GR" sz="2400" dirty="0"/>
              <a:t> ακρωτηριασμένους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616CC-0A12-451F-BED3-980074855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l-GR" dirty="0"/>
              <a:t>Δεν λαμβάνουν επίδομα κίνησης</a:t>
            </a:r>
          </a:p>
          <a:p>
            <a:pPr lvl="0"/>
            <a:r>
              <a:rPr lang="el-GR" dirty="0"/>
              <a:t>Δεν νοσηλεύονται για πάνω από 3 μήνες</a:t>
            </a:r>
          </a:p>
          <a:p>
            <a:r>
              <a:rPr lang="el-GR" dirty="0"/>
              <a:t>Δεν απουσιάζουν στο εξωτερικό πάνω από 4 μήνες</a:t>
            </a:r>
          </a:p>
          <a:p>
            <a:endParaRPr lang="el-GR" dirty="0"/>
          </a:p>
          <a:p>
            <a:r>
              <a:rPr lang="el-GR" dirty="0"/>
              <a:t>Απαιτείται ΚΕΠΑ</a:t>
            </a:r>
          </a:p>
          <a:p>
            <a:r>
              <a:rPr lang="el-GR" dirty="0"/>
              <a:t>Έγκριση αν: </a:t>
            </a:r>
          </a:p>
          <a:p>
            <a:pPr lvl="1"/>
            <a:r>
              <a:rPr lang="el-GR" dirty="0"/>
              <a:t>παρουσιάζουν πλήρη παράλυση κάτω άκρων</a:t>
            </a:r>
          </a:p>
          <a:p>
            <a:pPr lvl="1"/>
            <a:r>
              <a:rPr lang="el-GR" dirty="0"/>
              <a:t>ή ακρωτηριασμένα άνω - κάτω άκρα με ποσοστό αναπηρίας από 80% και άνω, </a:t>
            </a:r>
          </a:p>
          <a:p>
            <a:pPr marL="400050" lvl="1" indent="0">
              <a:buNone/>
            </a:pPr>
            <a:r>
              <a:rPr lang="el-GR" dirty="0"/>
              <a:t>(ανεξάρτητα από το αν είναι κύριοι, νομείς, κάτοχοι ή χρήστες ιδιωτικής χρήσης επιβατικού οχήματος)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84BD5-B4C5-4D74-A9A5-F821F078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9997C-0A18-4E67-BB60-9FCBE2A6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960350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D8DED-6C62-42A0-9292-EEE860E2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554689" cy="1320800"/>
          </a:xfrm>
        </p:spPr>
        <p:txBody>
          <a:bodyPr>
            <a:noAutofit/>
          </a:bodyPr>
          <a:lstStyle/>
          <a:p>
            <a:r>
              <a:rPr lang="el-GR" sz="2800" dirty="0"/>
              <a:t>2. </a:t>
            </a:r>
            <a:r>
              <a:rPr lang="el-GR" sz="2400" dirty="0"/>
              <a:t>Διατροφικό επίδομα σε νεφροπαθείς, μεταμοσχευμένους καρδιάς, ήπατος </a:t>
            </a:r>
            <a:r>
              <a:rPr lang="el-GR" sz="2400" dirty="0" err="1"/>
              <a:t>κτλ</a:t>
            </a:r>
            <a:endParaRPr lang="el-GR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30E13-D9DD-4279-B4E4-7CE3EFDF5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l-GR" dirty="0"/>
              <a:t>Μη λήψη διατροφικού επιδόματος</a:t>
            </a:r>
          </a:p>
          <a:p>
            <a:endParaRPr lang="el-GR" dirty="0"/>
          </a:p>
          <a:p>
            <a:endParaRPr lang="el-GR" dirty="0"/>
          </a:p>
          <a:p>
            <a:r>
              <a:rPr lang="el-GR" b="1" dirty="0"/>
              <a:t>Δεν απαιτείται ΚΕΠΑ </a:t>
            </a:r>
          </a:p>
          <a:p>
            <a:endParaRPr lang="el-GR" dirty="0"/>
          </a:p>
          <a:p>
            <a:r>
              <a:rPr lang="el-GR" dirty="0"/>
              <a:t>Έγκριση αν: </a:t>
            </a:r>
          </a:p>
          <a:p>
            <a:pPr lvl="1"/>
            <a:r>
              <a:rPr lang="el-GR" dirty="0"/>
              <a:t>Νεφροπαθείς που βρίσκονται στο τελευταίο στάδιο νεφρικής ανεπάρκειας και υποβάλλονται σε διαδικασία αιμοκάθαρσης ή</a:t>
            </a:r>
          </a:p>
          <a:p>
            <a:pPr lvl="1"/>
            <a:r>
              <a:rPr lang="el-GR" dirty="0"/>
              <a:t>Άτομα που έχουν υποβληθεί σε </a:t>
            </a:r>
            <a:r>
              <a:rPr lang="el-GR" dirty="0" err="1"/>
              <a:t>πολυσπλαχνική</a:t>
            </a:r>
            <a:r>
              <a:rPr lang="el-GR" dirty="0"/>
              <a:t> μεταμόσχευση </a:t>
            </a:r>
            <a:r>
              <a:rPr lang="el-GR" dirty="0" err="1"/>
              <a:t>κτλ</a:t>
            </a:r>
            <a:endParaRPr lang="el-GR" dirty="0"/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D6741-D169-4B38-BEF0-5435DFE26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595F12-289F-46EE-A900-94F0D46A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20400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7899-AC55-4EAB-828A-194B59D96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3. </a:t>
            </a:r>
            <a:r>
              <a:rPr lang="el-GR" sz="2800" dirty="0"/>
              <a:t>Οικονομική ενίσχυση ατόμων με βαριά αναπηρία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BE604-DBCD-4242-A8B5-0F453F028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l-GR" dirty="0"/>
              <a:t>Ασφαλιστικό </a:t>
            </a:r>
            <a:r>
              <a:rPr lang="en-US" dirty="0"/>
              <a:t>status</a:t>
            </a:r>
            <a:endParaRPr lang="el-GR" dirty="0"/>
          </a:p>
          <a:p>
            <a:pPr lvl="0"/>
            <a:r>
              <a:rPr lang="el-GR" dirty="0"/>
              <a:t>Λήψη σύνταξης- οικονομικής ενίσχυσης </a:t>
            </a:r>
          </a:p>
          <a:p>
            <a:pPr lvl="0"/>
            <a:r>
              <a:rPr lang="el-GR" dirty="0"/>
              <a:t>Δεν νοσηλεύεται πάνω από 3 μήνες</a:t>
            </a:r>
          </a:p>
          <a:p>
            <a:r>
              <a:rPr lang="el-GR" dirty="0"/>
              <a:t>Δεν απουσιάζει στο εξωτερικό πάνω από 4 μήνες</a:t>
            </a:r>
          </a:p>
          <a:p>
            <a:endParaRPr lang="el-GR" dirty="0"/>
          </a:p>
          <a:p>
            <a:r>
              <a:rPr lang="el-GR" dirty="0"/>
              <a:t>Απαιτείται ΚΕΠΑ</a:t>
            </a:r>
          </a:p>
          <a:p>
            <a:r>
              <a:rPr lang="el-GR" dirty="0"/>
              <a:t>Έγκριση αν:</a:t>
            </a:r>
          </a:p>
          <a:p>
            <a:pPr lvl="1"/>
            <a:r>
              <a:rPr lang="el-GR" dirty="0"/>
              <a:t>Σωματική, νοητική ή ψυχική ασθένεια ή αναπηρία με ποσοστό αναπηρίας από 67% και άνω, ή </a:t>
            </a:r>
          </a:p>
          <a:p>
            <a:pPr lvl="1"/>
            <a:r>
              <a:rPr lang="el-GR" dirty="0"/>
              <a:t>χρόνια νεφρική ανεπάρκεια τελικού σταδίου και ποσοστό αναπηρίας  από 80% και άνω, </a:t>
            </a:r>
            <a:r>
              <a:rPr lang="el-GR" b="1" dirty="0"/>
              <a:t>ή</a:t>
            </a:r>
            <a:endParaRPr lang="el-GR" dirty="0"/>
          </a:p>
          <a:p>
            <a:pPr lvl="1"/>
            <a:r>
              <a:rPr lang="el-GR" dirty="0"/>
              <a:t>με διαβήτη τύπου 1 </a:t>
            </a:r>
            <a:r>
              <a:rPr lang="el-GR" dirty="0" err="1"/>
              <a:t>ινσουλινοεξαρτώμενο</a:t>
            </a:r>
            <a:r>
              <a:rPr lang="el-GR" dirty="0"/>
              <a:t> και ποσοστό αναπηρίας από 50% και άνω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F5420-D744-4460-9052-6E9030A57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D92D2-3F68-407D-8EE9-65B8F707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30247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D1779-5768-4A0E-A363-8D12EF55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4. </a:t>
            </a:r>
            <a:r>
              <a:rPr lang="el-GR" sz="3100" dirty="0"/>
              <a:t>Οικονομική ενίσχυση ατόμων με βαριά νοητική υστέρηση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58EB1-DC73-4C3E-A63D-ADE431C1B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l-GR" dirty="0"/>
              <a:t>Δεν λαμβάνει για την ίδια αιτία, άμεσα ή έμμεσα καμιά οικονομική ενίσχυση &gt; από 360€</a:t>
            </a:r>
          </a:p>
          <a:p>
            <a:pPr lvl="0"/>
            <a:r>
              <a:rPr lang="el-GR" dirty="0"/>
              <a:t>Δεν νοσηλεύεται</a:t>
            </a:r>
          </a:p>
          <a:p>
            <a:pPr lvl="0"/>
            <a:r>
              <a:rPr lang="el-GR" dirty="0"/>
              <a:t>Δεν απουσιάζει στο εξωτερικό πάνω από 6 μήνες</a:t>
            </a:r>
          </a:p>
          <a:p>
            <a:pPr lvl="0"/>
            <a:endParaRPr lang="el-GR" dirty="0"/>
          </a:p>
          <a:p>
            <a:pPr lvl="0"/>
            <a:r>
              <a:rPr lang="el-GR" dirty="0"/>
              <a:t>Απαιτείται ΚΕΠΑ</a:t>
            </a:r>
          </a:p>
          <a:p>
            <a:pPr lvl="0"/>
            <a:r>
              <a:rPr lang="el-GR" dirty="0"/>
              <a:t>Έγκριση αν:</a:t>
            </a:r>
          </a:p>
          <a:p>
            <a:pPr lvl="1"/>
            <a:r>
              <a:rPr lang="el-GR" dirty="0"/>
              <a:t>βαριά νοητική υστέρηση, ποσοστό αναπηρίας από 80% και άνω και δείκτη νοημοσύνης κάτω του 30, ή</a:t>
            </a:r>
          </a:p>
          <a:p>
            <a:pPr lvl="1"/>
            <a:r>
              <a:rPr lang="el-GR" dirty="0"/>
              <a:t>σύνδρομο </a:t>
            </a:r>
            <a:r>
              <a:rPr lang="el-GR" dirty="0" err="1"/>
              <a:t>Down</a:t>
            </a:r>
            <a:r>
              <a:rPr lang="el-GR" dirty="0"/>
              <a:t> με συνοδό, βαριά νοητική υστέρηση και ποσοστό αναπηρίας από 80% και άνω ή </a:t>
            </a:r>
          </a:p>
          <a:p>
            <a:pPr lvl="1"/>
            <a:r>
              <a:rPr lang="el-GR" dirty="0"/>
              <a:t>διάχυτες αναπτυξιακές διαταραχές (παιδικός αυτισμός, αυτισμός) και ποσοστό αναπηρίας από 80% και άνω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B32041-6B7E-4728-8FC1-67F8F50B5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3C39F-CD01-4F2B-B1E1-67426BF8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821366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A7787-D38B-45EC-8E9B-9052B6225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dirty="0"/>
              <a:t>5. </a:t>
            </a:r>
            <a:r>
              <a:rPr lang="el-GR" sz="2000" dirty="0"/>
              <a:t>Οικονομική ενίσχυση παραπληγικών-</a:t>
            </a:r>
            <a:r>
              <a:rPr lang="el-GR" sz="2000" dirty="0" err="1"/>
              <a:t>τετραπληγικών</a:t>
            </a:r>
            <a:r>
              <a:rPr lang="el-GR" sz="2000" dirty="0"/>
              <a:t> και ακρωτηριασμένων ανασφάλιστων και ασφαλισμένων του Δημοσίου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A626D-2218-4C09-80B1-F928C4295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l-GR" dirty="0"/>
              <a:t>Ασφαλιστικό </a:t>
            </a:r>
            <a:r>
              <a:rPr lang="en-US" dirty="0"/>
              <a:t>status</a:t>
            </a:r>
            <a:endParaRPr lang="el-GR" dirty="0"/>
          </a:p>
          <a:p>
            <a:pPr lvl="0"/>
            <a:r>
              <a:rPr lang="el-GR" dirty="0"/>
              <a:t>Λήψη λόγω τετραπληγίας ή παραπληγίας ποσό: ΧΧ,ΧΧ € </a:t>
            </a:r>
          </a:p>
          <a:p>
            <a:pPr lvl="0"/>
            <a:r>
              <a:rPr lang="el-GR" dirty="0"/>
              <a:t>Διαβιώνει σε </a:t>
            </a:r>
            <a:r>
              <a:rPr lang="el-GR" dirty="0" err="1"/>
              <a:t>προνοιακή</a:t>
            </a:r>
            <a:r>
              <a:rPr lang="el-GR" dirty="0"/>
              <a:t> δομή (διαφοροποίηση ανάμεσα σε ανοικτής και κλειστής φροντίδας)</a:t>
            </a:r>
          </a:p>
          <a:p>
            <a:endParaRPr lang="el-GR" dirty="0"/>
          </a:p>
          <a:p>
            <a:pPr lvl="0"/>
            <a:r>
              <a:rPr lang="el-GR" dirty="0"/>
              <a:t>Απαιτείται ΚΕΠΑ</a:t>
            </a:r>
          </a:p>
          <a:p>
            <a:pPr lvl="0"/>
            <a:r>
              <a:rPr lang="el-GR" dirty="0"/>
              <a:t>Έγκριση αν:</a:t>
            </a:r>
          </a:p>
          <a:p>
            <a:pPr lvl="1"/>
            <a:r>
              <a:rPr lang="el-GR" dirty="0"/>
              <a:t>παραπληγία ή τετραπληγία, με ποσοστό αναπηρίας από 67% και άνω ή</a:t>
            </a:r>
          </a:p>
          <a:p>
            <a:pPr lvl="1"/>
            <a:r>
              <a:rPr lang="el-GR" dirty="0"/>
              <a:t>ασθένειες που έχουν επιφέρει αναπηρία του ίδιου βαθμού (67% και άνω) και της ίδιας μορφής (τετραπληγία, παραπληγία) λόγω μη αναστρέψιμης βλάβης του νωτιαίου μυελού ή των ριζών ή των νεύρων ή των μυών), ή</a:t>
            </a:r>
          </a:p>
          <a:p>
            <a:pPr lvl="1"/>
            <a:r>
              <a:rPr lang="el-GR" dirty="0"/>
              <a:t>Ακρωτηριασμένοι με </a:t>
            </a:r>
            <a:r>
              <a:rPr lang="el-GR" dirty="0" err="1"/>
              <a:t>παθολογοανατομικό</a:t>
            </a:r>
            <a:r>
              <a:rPr lang="el-GR" dirty="0"/>
              <a:t> ποσοστό αναπηρίας τουλάχιστον 67%, προερχόμενο από ακρωτηριασμό ή</a:t>
            </a:r>
          </a:p>
          <a:p>
            <a:pPr lvl="1"/>
            <a:r>
              <a:rPr lang="el-GR" dirty="0"/>
              <a:t>Ανασφάλιστοι ακρωτηριασμένοι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09C27B-0CC6-41A6-8B03-92A70BBE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B0700-412D-4913-9054-5207D45F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522561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081F-15A2-48F7-875B-9256767AE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700" dirty="0"/>
              <a:t>6. </a:t>
            </a:r>
            <a:r>
              <a:rPr lang="el-GR" sz="2000" dirty="0"/>
              <a:t>Οικονομική ενίσχυση ατόμων με συγγενή αιμολυτική αναιμία (μεσογειακή -δρεπανοκυτταρική - </a:t>
            </a:r>
            <a:r>
              <a:rPr lang="el-GR" sz="2000" dirty="0" err="1"/>
              <a:t>μικροδρεπανοκυτταρική</a:t>
            </a:r>
            <a:r>
              <a:rPr lang="el-GR" sz="2000" dirty="0"/>
              <a:t> </a:t>
            </a:r>
            <a:r>
              <a:rPr lang="el-GR" sz="2000" dirty="0" err="1"/>
              <a:t>κλπ</a:t>
            </a:r>
            <a:r>
              <a:rPr lang="el-GR" sz="2000" dirty="0"/>
              <a:t>) ή συγγενή αιμορραγική διάθεση (αιμορροφιλία </a:t>
            </a:r>
            <a:r>
              <a:rPr lang="el-GR" sz="2000" dirty="0" err="1"/>
              <a:t>κλπ</a:t>
            </a:r>
            <a:r>
              <a:rPr lang="el-GR" sz="2000" dirty="0"/>
              <a:t>), </a:t>
            </a:r>
            <a:r>
              <a:rPr lang="en-US" sz="2000" dirty="0"/>
              <a:t>AIDS </a:t>
            </a:r>
            <a:r>
              <a:rPr lang="el-GR" sz="2000" dirty="0" err="1"/>
              <a:t>κτλ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5D046-4233-43F5-B8B3-6858F3428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l-GR" dirty="0"/>
              <a:t>Μη λήψη -λόγω της πάθησης- άλλου είδους οικονομική ενίσχυση</a:t>
            </a:r>
          </a:p>
          <a:p>
            <a:r>
              <a:rPr lang="el-GR" dirty="0"/>
              <a:t>Δεν απουσιάζει στο εξωτερικό πάνω από 6 μήνες</a:t>
            </a:r>
          </a:p>
          <a:p>
            <a:endParaRPr lang="el-GR" dirty="0"/>
          </a:p>
          <a:p>
            <a:r>
              <a:rPr lang="el-GR" dirty="0"/>
              <a:t>Απαιτείται ΚΕΠΑ</a:t>
            </a:r>
          </a:p>
          <a:p>
            <a:r>
              <a:rPr lang="el-GR" dirty="0"/>
              <a:t>Έγκριση αν:</a:t>
            </a:r>
          </a:p>
          <a:p>
            <a:pPr lvl="1"/>
            <a:r>
              <a:rPr lang="el-GR" dirty="0"/>
              <a:t>Μεσογειακή αναιμία, </a:t>
            </a:r>
            <a:r>
              <a:rPr lang="el-GR" dirty="0" err="1"/>
              <a:t>θαλασσαιµία</a:t>
            </a:r>
            <a:r>
              <a:rPr lang="el-GR" dirty="0"/>
              <a:t>, </a:t>
            </a:r>
            <a:r>
              <a:rPr lang="el-GR" dirty="0" err="1"/>
              <a:t>αιµοσφαιρινοπάθεια</a:t>
            </a:r>
            <a:r>
              <a:rPr lang="el-GR" dirty="0"/>
              <a:t>, δρεπανοκυτταρική </a:t>
            </a:r>
            <a:r>
              <a:rPr lang="el-GR" dirty="0" err="1"/>
              <a:t>αναιµία</a:t>
            </a:r>
            <a:r>
              <a:rPr lang="el-GR" dirty="0"/>
              <a:t> - </a:t>
            </a:r>
            <a:r>
              <a:rPr lang="el-GR" dirty="0" err="1"/>
              <a:t>οµόζυγο</a:t>
            </a:r>
            <a:r>
              <a:rPr lang="el-GR" dirty="0"/>
              <a:t> δρεπανοκυτταρική </a:t>
            </a:r>
            <a:r>
              <a:rPr lang="el-GR" dirty="0" err="1"/>
              <a:t>αναιµία</a:t>
            </a:r>
            <a:r>
              <a:rPr lang="el-GR" dirty="0"/>
              <a:t> - µ</a:t>
            </a:r>
            <a:r>
              <a:rPr lang="el-GR" dirty="0" err="1"/>
              <a:t>ικροδρεπανοκυτταρική</a:t>
            </a:r>
            <a:r>
              <a:rPr lang="el-GR" dirty="0"/>
              <a:t> </a:t>
            </a:r>
            <a:r>
              <a:rPr lang="el-GR" dirty="0" err="1"/>
              <a:t>αναιµία</a:t>
            </a:r>
            <a:r>
              <a:rPr lang="el-GR" dirty="0"/>
              <a:t> με ποσοστό αναπηρίας από  67% και άνω ή </a:t>
            </a:r>
          </a:p>
          <a:p>
            <a:pPr lvl="1"/>
            <a:r>
              <a:rPr lang="el-GR" dirty="0" err="1"/>
              <a:t>Αιµορροφιλία</a:t>
            </a:r>
            <a:r>
              <a:rPr lang="el-GR" dirty="0"/>
              <a:t> Α, </a:t>
            </a:r>
            <a:r>
              <a:rPr lang="el-GR" dirty="0" err="1"/>
              <a:t>αιµορροφιλία</a:t>
            </a:r>
            <a:r>
              <a:rPr lang="el-GR" dirty="0"/>
              <a:t> Β, συγγενείς </a:t>
            </a:r>
            <a:r>
              <a:rPr lang="el-GR" dirty="0" err="1"/>
              <a:t>αιµορραγικές</a:t>
            </a:r>
            <a:r>
              <a:rPr lang="el-GR" dirty="0"/>
              <a:t> διαθέσεις με ποσοστό αναπηρίας από 50% και άνω ή</a:t>
            </a:r>
          </a:p>
          <a:p>
            <a:pPr lvl="1"/>
            <a:r>
              <a:rPr lang="el-GR" dirty="0" err="1"/>
              <a:t>Σύνδροµο</a:t>
            </a:r>
            <a:r>
              <a:rPr lang="el-GR" dirty="0"/>
              <a:t> Επίκτητης Ανοσολογικής Ανεπάρκειας (AIDS) µε ποσοστό αναπηρίας από 50% και άνω ή</a:t>
            </a:r>
          </a:p>
          <a:p>
            <a:pPr lvl="1"/>
            <a:r>
              <a:rPr lang="el-GR" dirty="0"/>
              <a:t>Πάσχοντες από πρωτοπαθή </a:t>
            </a:r>
            <a:r>
              <a:rPr lang="el-GR" dirty="0" err="1"/>
              <a:t>ανοσοανεπάρκεια</a:t>
            </a:r>
            <a:r>
              <a:rPr lang="el-GR" dirty="0"/>
              <a:t> αντισωμάτων που υποβάλλονται σε εγχύσεις </a:t>
            </a:r>
            <a:r>
              <a:rPr lang="el-GR" dirty="0" err="1"/>
              <a:t>ανοσοσφαιρίνης</a:t>
            </a:r>
            <a:r>
              <a:rPr lang="el-GR" dirty="0"/>
              <a:t> µε ποσοστό αναπηρίας από 50% και άνω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09DAE-F357-4109-87BD-A471497F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25768-A22A-419A-A61D-98AD11C1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7770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Καταγραφή οικ. κατάστασης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16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1282444"/>
            <a:ext cx="5762602" cy="475892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653136"/>
            <a:ext cx="6348413" cy="1192771"/>
          </a:xfrm>
        </p:spPr>
      </p:pic>
    </p:spTree>
    <p:extLst>
      <p:ext uri="{BB962C8B-B14F-4D97-AF65-F5344CB8AC3E}">
        <p14:creationId xmlns:p14="http://schemas.microsoft.com/office/powerpoint/2010/main" val="73190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2102-B3F5-4004-B12A-F67F873A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7. </a:t>
            </a:r>
            <a:r>
              <a:rPr lang="el-GR" sz="2800" dirty="0"/>
              <a:t>Οικονομική ενίσχυση κωφών και βαρήκοων ατόμων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C6FDA-BDD8-45C4-890A-A0B40041B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l-GR" dirty="0"/>
              <a:t>Φοίτηση (αν είναι ηλικίας 19-25)</a:t>
            </a:r>
          </a:p>
          <a:p>
            <a:pPr lvl="0"/>
            <a:r>
              <a:rPr lang="el-GR" dirty="0"/>
              <a:t>Λήψη οικονομική ενίσχυση για την ίδια αιτία: ΧΧ,ΧΧ€</a:t>
            </a:r>
          </a:p>
          <a:p>
            <a:pPr lvl="0"/>
            <a:r>
              <a:rPr lang="el-GR" dirty="0"/>
              <a:t>Δεν απουσιάζει στο εξωτερικό πάνω από 6 μήνες</a:t>
            </a:r>
          </a:p>
          <a:p>
            <a:pPr lvl="0"/>
            <a:endParaRPr lang="el-GR" dirty="0"/>
          </a:p>
          <a:p>
            <a:pPr lvl="0"/>
            <a:r>
              <a:rPr lang="el-GR" dirty="0"/>
              <a:t>Απαιτείται ΚΕΠΑ</a:t>
            </a:r>
          </a:p>
          <a:p>
            <a:pPr lvl="0"/>
            <a:r>
              <a:rPr lang="el-GR" dirty="0"/>
              <a:t>Έγκριση αν:</a:t>
            </a:r>
          </a:p>
          <a:p>
            <a:pPr lvl="1"/>
            <a:r>
              <a:rPr lang="el-GR" dirty="0"/>
              <a:t>Άτομα με κώφωση - βαρηκοΐα με ποσοστό αναπηρίας από 67% και άνω, </a:t>
            </a:r>
            <a:r>
              <a:rPr lang="el-GR" b="1" dirty="0"/>
              <a:t>ηλικίας μέχρι και 18 ετών, καθώς και οι μεγαλύτεροι των 65 ετών ή</a:t>
            </a:r>
            <a:endParaRPr lang="el-GR" dirty="0"/>
          </a:p>
          <a:p>
            <a:pPr lvl="1"/>
            <a:r>
              <a:rPr lang="el-GR" dirty="0"/>
              <a:t>Άτομα με κώφωση - βαρηκοΐα με ποσοστό αναπηρίας από  67% και άνω, </a:t>
            </a:r>
            <a:r>
              <a:rPr lang="el-GR" b="1" dirty="0"/>
              <a:t>ηλικίας 19-65 ετών</a:t>
            </a:r>
            <a:r>
              <a:rPr lang="el-GR" dirty="0"/>
              <a:t>, που πάσχουν ταυτόχρονα με την κώφωση - βαρηκοΐα και από άλλη χρόνια σωματική, πνευματική ή ψυχική πάθηση ή βλάβη ή</a:t>
            </a:r>
          </a:p>
          <a:p>
            <a:pPr lvl="1"/>
            <a:r>
              <a:rPr lang="el-GR" dirty="0"/>
              <a:t>Άτομα με κώφωση - βαρηκοΐα με ποσοστό αναπηρίας από 67% και άνω, </a:t>
            </a:r>
            <a:r>
              <a:rPr lang="el-GR" b="1" dirty="0"/>
              <a:t>από 19 έως 25 ετών, που φοιτούν σε σχολεία</a:t>
            </a:r>
            <a:endParaRPr lang="el-GR" dirty="0"/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CA420-0BC6-4A37-A13D-ECEA8330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5AF2D-EF4B-4708-9EEA-3E652FA7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267692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6B6A2-25F7-4D5F-A9D5-37260C43C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8. </a:t>
            </a:r>
            <a:r>
              <a:rPr lang="el-GR" sz="2800" dirty="0"/>
              <a:t>Οικονομική ενίσχυση ατόμων με αναπηρία όρασης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B9CB-FD84-4039-BD52-B792513D9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dirty="0"/>
              <a:t>Εκπαίδευση</a:t>
            </a:r>
          </a:p>
          <a:p>
            <a:pPr lvl="0"/>
            <a:r>
              <a:rPr lang="el-GR" dirty="0"/>
              <a:t>Λήψη οικονομικής ενίσχυση για την ίδια αιτία: ΧΧ,ΧΧ€</a:t>
            </a:r>
          </a:p>
          <a:p>
            <a:pPr lvl="0"/>
            <a:r>
              <a:rPr lang="el-GR" dirty="0"/>
              <a:t>Εργασιακό </a:t>
            </a:r>
            <a:r>
              <a:rPr lang="en-US" dirty="0"/>
              <a:t>Status</a:t>
            </a:r>
            <a:r>
              <a:rPr lang="el-GR" dirty="0"/>
              <a:t> -προσαρμόζεται ανάλογα το ποσό του επιδόματος</a:t>
            </a:r>
          </a:p>
          <a:p>
            <a:pPr lvl="0"/>
            <a:endParaRPr lang="el-GR" dirty="0"/>
          </a:p>
          <a:p>
            <a:pPr lvl="0"/>
            <a:r>
              <a:rPr lang="el-GR" dirty="0"/>
              <a:t>Απαιτείται ΚΕΠΑ</a:t>
            </a:r>
          </a:p>
          <a:p>
            <a:pPr lvl="0"/>
            <a:r>
              <a:rPr lang="el-GR" dirty="0"/>
              <a:t>Έγκριση αν:</a:t>
            </a:r>
          </a:p>
          <a:p>
            <a:pPr lvl="1"/>
            <a:r>
              <a:rPr lang="el-GR" dirty="0"/>
              <a:t>Οπτική αναπηρία – αναπηρία όρασης με ποσοστό αναπηρίας από 80% και άνω</a:t>
            </a:r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98FDB-E7F9-4912-BC79-BC7265C1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65D43-E8A3-4FFB-884F-9B7DF5AF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02674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18246-CDAF-4058-8B4D-2BCE8E9D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9. </a:t>
            </a:r>
            <a:r>
              <a:rPr lang="el-GR" sz="2800" dirty="0"/>
              <a:t>Οικονομική ενίσχυση ατόμων με εγκεφαλική παράλυση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7BC4A-C128-45C3-BEFF-2A849E794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l-GR" dirty="0"/>
              <a:t>Λήψη οικονομικής ενίσχυσης για την ίδια αιτία: ΧΧ,ΧΧ€</a:t>
            </a:r>
          </a:p>
          <a:p>
            <a:pPr lvl="0"/>
            <a:r>
              <a:rPr lang="el-GR" dirty="0"/>
              <a:t>Μη λήψη σύνταξης </a:t>
            </a:r>
          </a:p>
          <a:p>
            <a:pPr lvl="0"/>
            <a:r>
              <a:rPr lang="el-GR" dirty="0"/>
              <a:t>Δεν νοσηλεύεται </a:t>
            </a:r>
          </a:p>
          <a:p>
            <a:pPr lvl="0"/>
            <a:r>
              <a:rPr lang="el-GR" dirty="0"/>
              <a:t>Δεν απουσιάζει στο εξωτερικό πάνω από 6 μήνες</a:t>
            </a:r>
          </a:p>
          <a:p>
            <a:pPr lvl="0"/>
            <a:endParaRPr lang="el-GR" dirty="0"/>
          </a:p>
          <a:p>
            <a:pPr lvl="0"/>
            <a:r>
              <a:rPr lang="el-GR" dirty="0"/>
              <a:t>Απαιτείται ΚΕΠΑ</a:t>
            </a:r>
          </a:p>
          <a:p>
            <a:pPr lvl="0"/>
            <a:r>
              <a:rPr lang="el-GR" dirty="0"/>
              <a:t>Έγκριση αν:</a:t>
            </a:r>
          </a:p>
          <a:p>
            <a:pPr lvl="1"/>
            <a:r>
              <a:rPr lang="el-GR" dirty="0"/>
              <a:t>Εγκεφαλική παράλυση </a:t>
            </a:r>
            <a:r>
              <a:rPr lang="el-GR" b="1" dirty="0"/>
              <a:t>ηλικίας 0-18 ετών</a:t>
            </a:r>
            <a:r>
              <a:rPr lang="el-GR" dirty="0"/>
              <a:t> ή</a:t>
            </a:r>
          </a:p>
          <a:p>
            <a:pPr lvl="1"/>
            <a:r>
              <a:rPr lang="el-GR" dirty="0"/>
              <a:t>Ενήλικες με εγκεφαλική παράλυση που </a:t>
            </a:r>
            <a:r>
              <a:rPr lang="el-GR" b="1" dirty="0"/>
              <a:t>φοιτούν σε μονάδες του Υπουργείου Εθνικής Παιδείας</a:t>
            </a:r>
            <a:r>
              <a:rPr lang="el-GR" dirty="0"/>
              <a:t> ή</a:t>
            </a:r>
          </a:p>
          <a:p>
            <a:pPr lvl="1"/>
            <a:r>
              <a:rPr lang="el-GR" dirty="0"/>
              <a:t>Ενήλικες με εγκεφαλική παράλυση που είναι δικαιούχοι του ειδικού επιδόματος </a:t>
            </a:r>
            <a:r>
              <a:rPr lang="el-GR" dirty="0" err="1"/>
              <a:t>τρίτεκνων</a:t>
            </a:r>
            <a:r>
              <a:rPr lang="el-GR" dirty="0"/>
              <a:t> και πολύτεκνων οικογενειών</a:t>
            </a:r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896CC-68F9-49CC-828F-1B3AE2BA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EB467-BA39-4A48-8001-072FAD17E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500368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B4DE830A-B531-4A3B-96F6-0ECE88B0855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498E6C-1A23-46A4-8F54-09A962F4A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378224"/>
            <a:ext cx="5718872" cy="2873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3C9361-9811-4493-B325-9F2EF0E0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4571999"/>
            <a:ext cx="575535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Το συστημικό κομμάτι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365BF-78B0-42E2-BBD2-B6C70449E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6096" y="5659655"/>
            <a:ext cx="5699404" cy="6118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Η ροή εργασίας, πως μοιάζει η αίτηση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3454C-77F5-4410-B1F2-71F0E553D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352651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C9782-2532-44A7-B208-410DDF43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6517" y="6352651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AEBF05F2-DE94-4E25-930A-2709217C0557}" type="slidenum">
              <a:rPr lang="en-US"/>
              <a:pPr defTabSz="914400"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3640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917D280B-0F17-457F-BB8F-400837EF1922}"/>
              </a:ext>
            </a:extLst>
          </p:cNvPr>
          <p:cNvSpPr/>
          <p:nvPr/>
        </p:nvSpPr>
        <p:spPr>
          <a:xfrm>
            <a:off x="251520" y="1484784"/>
            <a:ext cx="1296144" cy="15754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1C6AA-758E-43CD-AB61-9C00D3EE5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ροή εργασίας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0299D-B08C-4374-BFDE-622F2EFCB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B564A-74F8-40D6-8384-746FB0D9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164</a:t>
            </a:fld>
            <a:endParaRPr lang="el-GR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5792D72-E8B3-4D4F-A303-1A2E73D2DF22}"/>
              </a:ext>
            </a:extLst>
          </p:cNvPr>
          <p:cNvSpPr/>
          <p:nvPr/>
        </p:nvSpPr>
        <p:spPr>
          <a:xfrm>
            <a:off x="331411" y="2351119"/>
            <a:ext cx="1009990" cy="59376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50" dirty="0"/>
              <a:t>Αίτηση επιδομάτων αναπηρίας</a:t>
            </a:r>
            <a:endParaRPr lang="el-GR" sz="1400" dirty="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3DFADC6C-271E-4940-8A15-978F5237809C}"/>
              </a:ext>
            </a:extLst>
          </p:cNvPr>
          <p:cNvSpPr/>
          <p:nvPr/>
        </p:nvSpPr>
        <p:spPr>
          <a:xfrm>
            <a:off x="395536" y="4381803"/>
            <a:ext cx="879500" cy="593767"/>
          </a:xfrm>
          <a:prstGeom prst="flowChartProcess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50" dirty="0">
                <a:solidFill>
                  <a:schemeClr val="bg1"/>
                </a:solidFill>
              </a:rPr>
              <a:t>Ραντεβού σε γιατρό (</a:t>
            </a:r>
            <a:r>
              <a:rPr lang="el-GR" sz="1050" dirty="0" err="1">
                <a:solidFill>
                  <a:schemeClr val="bg1"/>
                </a:solidFill>
              </a:rPr>
              <a:t>ους</a:t>
            </a:r>
            <a:r>
              <a:rPr lang="el-GR" sz="1050" dirty="0">
                <a:solidFill>
                  <a:schemeClr val="bg1"/>
                </a:solidFill>
              </a:rPr>
              <a:t>)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0AE3BB14-2A0A-497B-A945-C9DEC38925EF}"/>
              </a:ext>
            </a:extLst>
          </p:cNvPr>
          <p:cNvSpPr/>
          <p:nvPr/>
        </p:nvSpPr>
        <p:spPr>
          <a:xfrm>
            <a:off x="1615531" y="4375860"/>
            <a:ext cx="793566" cy="593767"/>
          </a:xfrm>
          <a:prstGeom prst="flowChartProcess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50" dirty="0">
                <a:solidFill>
                  <a:schemeClr val="bg1"/>
                </a:solidFill>
              </a:rPr>
              <a:t>Εξετάσεις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4F8E2522-D858-451C-B97D-7464A92B863D}"/>
              </a:ext>
            </a:extLst>
          </p:cNvPr>
          <p:cNvSpPr/>
          <p:nvPr/>
        </p:nvSpPr>
        <p:spPr>
          <a:xfrm>
            <a:off x="5281225" y="4375860"/>
            <a:ext cx="1151907" cy="593767"/>
          </a:xfrm>
          <a:prstGeom prst="flowChartProcess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50" dirty="0"/>
              <a:t>Παραπομπή σε ΚΕΠΑ</a:t>
            </a:r>
            <a:endParaRPr lang="el-GR" sz="1400" dirty="0"/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06EDE0AC-B025-47CF-9464-D3D24424D139}"/>
              </a:ext>
            </a:extLst>
          </p:cNvPr>
          <p:cNvSpPr/>
          <p:nvPr/>
        </p:nvSpPr>
        <p:spPr>
          <a:xfrm>
            <a:off x="6650840" y="4367082"/>
            <a:ext cx="1011041" cy="593767"/>
          </a:xfrm>
          <a:prstGeom prst="flowChartProcess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50" dirty="0"/>
              <a:t>Αξιολόγηση Αναπηρίας</a:t>
            </a:r>
            <a:endParaRPr lang="el-GR" sz="1400" dirty="0"/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DA9A98DE-4881-4DC2-A221-563FC33A932E}"/>
              </a:ext>
            </a:extLst>
          </p:cNvPr>
          <p:cNvSpPr/>
          <p:nvPr/>
        </p:nvSpPr>
        <p:spPr>
          <a:xfrm>
            <a:off x="2656543" y="4221611"/>
            <a:ext cx="1372589" cy="884711"/>
          </a:xfrm>
          <a:prstGeom prst="flowChartDecision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00" dirty="0">
                <a:solidFill>
                  <a:schemeClr val="bg1"/>
                </a:solidFill>
              </a:rPr>
              <a:t>Αναπηρία</a:t>
            </a:r>
            <a:r>
              <a:rPr lang="en-US" sz="800" dirty="0">
                <a:solidFill>
                  <a:schemeClr val="bg1"/>
                </a:solidFill>
              </a:rPr>
              <a:t>?</a:t>
            </a:r>
            <a:endParaRPr lang="el-GR" sz="800" dirty="0">
              <a:solidFill>
                <a:schemeClr val="bg1"/>
              </a:solidFill>
            </a:endParaRP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8C882388-6738-476D-B263-196BDF84F08D}"/>
              </a:ext>
            </a:extLst>
          </p:cNvPr>
          <p:cNvSpPr/>
          <p:nvPr/>
        </p:nvSpPr>
        <p:spPr>
          <a:xfrm>
            <a:off x="2597070" y="2357321"/>
            <a:ext cx="1498880" cy="59376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50" dirty="0"/>
              <a:t>Απόρριψη αίτησης ή μέρους της</a:t>
            </a:r>
            <a:endParaRPr lang="el-GR" sz="1400" dirty="0"/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77525892-C4FB-46E9-A529-DCDF754F166B}"/>
              </a:ext>
            </a:extLst>
          </p:cNvPr>
          <p:cNvSpPr/>
          <p:nvPr/>
        </p:nvSpPr>
        <p:spPr>
          <a:xfrm>
            <a:off x="5587043" y="2351119"/>
            <a:ext cx="1715265" cy="59376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dirty="0"/>
              <a:t>Έγκριση αίτησης, απόδοση επιδομάτων</a:t>
            </a:r>
            <a:endParaRPr lang="el-GR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2822E8-1EAD-40B8-876B-4C02E39299D3}"/>
              </a:ext>
            </a:extLst>
          </p:cNvPr>
          <p:cNvCxnSpPr>
            <a:cxnSpLocks/>
            <a:stCxn id="11" idx="0"/>
            <a:endCxn id="12" idx="2"/>
          </p:cNvCxnSpPr>
          <p:nvPr/>
        </p:nvCxnSpPr>
        <p:spPr>
          <a:xfrm flipV="1">
            <a:off x="3342838" y="2951088"/>
            <a:ext cx="3672" cy="1270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E661381-29F8-46C5-B11A-E8F125A35339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>
            <a:off x="4029132" y="4663967"/>
            <a:ext cx="1252093" cy="8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98E6042-08C3-49ED-A4CC-5DA1EF18D6A5}"/>
              </a:ext>
            </a:extLst>
          </p:cNvPr>
          <p:cNvSpPr txBox="1"/>
          <p:nvPr/>
        </p:nvSpPr>
        <p:spPr>
          <a:xfrm>
            <a:off x="3330949" y="3246343"/>
            <a:ext cx="72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Όχι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F6DFD5-7A3C-45FF-BF9A-580452068055}"/>
              </a:ext>
            </a:extLst>
          </p:cNvPr>
          <p:cNvSpPr txBox="1"/>
          <p:nvPr/>
        </p:nvSpPr>
        <p:spPr>
          <a:xfrm>
            <a:off x="4160143" y="4221088"/>
            <a:ext cx="77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Ναι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F91B03-1CDD-4E5D-9342-C7D3EFB62515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433132" y="4663966"/>
            <a:ext cx="217708" cy="8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Multidocument 18">
            <a:extLst>
              <a:ext uri="{FF2B5EF4-FFF2-40B4-BE49-F238E27FC236}">
                <a16:creationId xmlns:a16="http://schemas.microsoft.com/office/drawing/2014/main" id="{42241321-BC06-4E0A-B077-90F585DA64E3}"/>
              </a:ext>
            </a:extLst>
          </p:cNvPr>
          <p:cNvSpPr/>
          <p:nvPr/>
        </p:nvSpPr>
        <p:spPr>
          <a:xfrm>
            <a:off x="4139952" y="4542110"/>
            <a:ext cx="631372" cy="590800"/>
          </a:xfrm>
          <a:prstGeom prst="flowChartMultidocumen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bg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1007978-53F2-48CF-AD60-78DF4A7AE1E7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1275036" y="4672744"/>
            <a:ext cx="340495" cy="5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243976-15D8-446B-B85B-30B4DD58E894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 flipV="1">
            <a:off x="2409097" y="4663967"/>
            <a:ext cx="247446" cy="8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Decision 21">
            <a:extLst>
              <a:ext uri="{FF2B5EF4-FFF2-40B4-BE49-F238E27FC236}">
                <a16:creationId xmlns:a16="http://schemas.microsoft.com/office/drawing/2014/main" id="{1F4D97E6-A578-494F-BD16-859472A7D53C}"/>
              </a:ext>
            </a:extLst>
          </p:cNvPr>
          <p:cNvSpPr/>
          <p:nvPr/>
        </p:nvSpPr>
        <p:spPr>
          <a:xfrm>
            <a:off x="6433132" y="3540433"/>
            <a:ext cx="1428777" cy="620481"/>
          </a:xfrm>
          <a:prstGeom prst="flowChartDecision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00" dirty="0"/>
              <a:t>Αναπηρία</a:t>
            </a:r>
            <a:r>
              <a:rPr lang="en-US" sz="800" dirty="0"/>
              <a:t>?</a:t>
            </a:r>
            <a:endParaRPr lang="el-GR" sz="8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AA4583-8475-4BF3-A024-5A6F83F0B93F}"/>
              </a:ext>
            </a:extLst>
          </p:cNvPr>
          <p:cNvCxnSpPr>
            <a:cxnSpLocks/>
            <a:stCxn id="10" idx="0"/>
            <a:endCxn id="22" idx="2"/>
          </p:cNvCxnSpPr>
          <p:nvPr/>
        </p:nvCxnSpPr>
        <p:spPr>
          <a:xfrm flipH="1" flipV="1">
            <a:off x="7147521" y="4160914"/>
            <a:ext cx="8840" cy="206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C5F4D2A-5D67-4B07-A361-EFA7F97D96BA}"/>
              </a:ext>
            </a:extLst>
          </p:cNvPr>
          <p:cNvCxnSpPr>
            <a:cxnSpLocks/>
            <a:stCxn id="22" idx="0"/>
            <a:endCxn id="13" idx="2"/>
          </p:cNvCxnSpPr>
          <p:nvPr/>
        </p:nvCxnSpPr>
        <p:spPr>
          <a:xfrm flipH="1" flipV="1">
            <a:off x="6444676" y="2944886"/>
            <a:ext cx="702845" cy="595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DC5AA7BC-C42A-4DE2-96E2-7B693CBB88BA}"/>
              </a:ext>
            </a:extLst>
          </p:cNvPr>
          <p:cNvCxnSpPr>
            <a:cxnSpLocks/>
            <a:stCxn id="22" idx="1"/>
            <a:endCxn id="12" idx="3"/>
          </p:cNvCxnSpPr>
          <p:nvPr/>
        </p:nvCxnSpPr>
        <p:spPr>
          <a:xfrm rot="10800000">
            <a:off x="4095950" y="2654206"/>
            <a:ext cx="2337182" cy="11964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D847CF1-F9C4-43C7-97C8-2FA39B5F1C0C}"/>
              </a:ext>
            </a:extLst>
          </p:cNvPr>
          <p:cNvSpPr txBox="1"/>
          <p:nvPr/>
        </p:nvSpPr>
        <p:spPr>
          <a:xfrm>
            <a:off x="5347987" y="3510888"/>
            <a:ext cx="593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Όχι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CED0B4-3097-4E4A-8510-60ED59489634}"/>
              </a:ext>
            </a:extLst>
          </p:cNvPr>
          <p:cNvSpPr txBox="1"/>
          <p:nvPr/>
        </p:nvSpPr>
        <p:spPr>
          <a:xfrm>
            <a:off x="6843816" y="3037381"/>
            <a:ext cx="77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Ναι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D78FF63-66B7-4E87-A668-754858070C6E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835286" y="2944886"/>
            <a:ext cx="1120" cy="1436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E35EEDAD-B8D8-46F6-B51B-3B98E574EC91}"/>
              </a:ext>
            </a:extLst>
          </p:cNvPr>
          <p:cNvSpPr/>
          <p:nvPr/>
        </p:nvSpPr>
        <p:spPr>
          <a:xfrm>
            <a:off x="5058838" y="3355767"/>
            <a:ext cx="2891076" cy="1915341"/>
          </a:xfrm>
          <a:prstGeom prst="flowChart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8D4ECFD0-B321-4A4A-8A27-215D12DCCF68}"/>
              </a:ext>
            </a:extLst>
          </p:cNvPr>
          <p:cNvSpPr/>
          <p:nvPr/>
        </p:nvSpPr>
        <p:spPr>
          <a:xfrm>
            <a:off x="251521" y="4009236"/>
            <a:ext cx="4725073" cy="1261872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AED76478-95C3-47AC-A21B-C7EAE126DBB7}"/>
              </a:ext>
            </a:extLst>
          </p:cNvPr>
          <p:cNvSpPr/>
          <p:nvPr/>
        </p:nvSpPr>
        <p:spPr>
          <a:xfrm>
            <a:off x="251521" y="2171814"/>
            <a:ext cx="7128791" cy="888414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655945-181D-4065-9516-9CB0798C3928}"/>
              </a:ext>
            </a:extLst>
          </p:cNvPr>
          <p:cNvSpPr txBox="1"/>
          <p:nvPr/>
        </p:nvSpPr>
        <p:spPr>
          <a:xfrm>
            <a:off x="5566539" y="1803405"/>
            <a:ext cx="181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Σύστημα ΟΠΕΚΑ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AAD105-A45E-4DB9-9588-BE75BDD52761}"/>
              </a:ext>
            </a:extLst>
          </p:cNvPr>
          <p:cNvSpPr txBox="1"/>
          <p:nvPr/>
        </p:nvSpPr>
        <p:spPr>
          <a:xfrm>
            <a:off x="5076056" y="5264882"/>
            <a:ext cx="162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Σύστημα </a:t>
            </a:r>
            <a:r>
              <a:rPr lang="en-US" dirty="0"/>
              <a:t>KEPA</a:t>
            </a:r>
            <a:endParaRPr lang="el-GR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89C370-C0F1-48A2-990B-7E643A447827}"/>
              </a:ext>
            </a:extLst>
          </p:cNvPr>
          <p:cNvSpPr txBox="1"/>
          <p:nvPr/>
        </p:nvSpPr>
        <p:spPr>
          <a:xfrm>
            <a:off x="251520" y="5264882"/>
            <a:ext cx="410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Σύστημα πρωτοβάθμιας</a:t>
            </a:r>
          </a:p>
        </p:txBody>
      </p: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6B8E7AAB-BE41-472F-8223-CE5CCFD8BE6F}"/>
              </a:ext>
            </a:extLst>
          </p:cNvPr>
          <p:cNvCxnSpPr>
            <a:stCxn id="8" idx="0"/>
            <a:endCxn id="7" idx="0"/>
          </p:cNvCxnSpPr>
          <p:nvPr/>
        </p:nvCxnSpPr>
        <p:spPr>
          <a:xfrm rot="16200000" flipH="1" flipV="1">
            <a:off x="1420828" y="3790317"/>
            <a:ext cx="5943" cy="1177028"/>
          </a:xfrm>
          <a:prstGeom prst="bentConnector3">
            <a:avLst>
              <a:gd name="adj1" fmla="val -38465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C56D033B-6E72-42F5-BDE2-B791D8783D30}"/>
              </a:ext>
            </a:extLst>
          </p:cNvPr>
          <p:cNvSpPr txBox="1"/>
          <p:nvPr/>
        </p:nvSpPr>
        <p:spPr>
          <a:xfrm>
            <a:off x="251521" y="1484784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dirty="0"/>
              <a:t>Μηχανισμός-</a:t>
            </a:r>
            <a:br>
              <a:rPr lang="el-GR" sz="1050" dirty="0"/>
            </a:br>
            <a:r>
              <a:rPr lang="el-GR" sz="1050" dirty="0"/>
              <a:t>Κέντρα Κοινότητας</a:t>
            </a:r>
          </a:p>
        </p:txBody>
      </p:sp>
    </p:spTree>
    <p:extLst>
      <p:ext uri="{BB962C8B-B14F-4D97-AF65-F5344CB8AC3E}">
        <p14:creationId xmlns:p14="http://schemas.microsoft.com/office/powerpoint/2010/main" val="160170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19" grpId="0" animBg="1"/>
      <p:bldP spid="22" grpId="0" animBg="1"/>
      <p:bldP spid="26" grpId="0"/>
      <p:bldP spid="27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F2695-E8E7-48A9-B1D2-5D53A5FF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Βήμα 1: ποιος υποβάλει την αίτηση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ACF158-7EA4-44DB-B683-3DBB90F97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943309"/>
            <a:ext cx="6348413" cy="231599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5607B-00F7-46A3-A003-AA2C804F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0BE57-FFFE-45C1-A410-6E832EC0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945136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7E05-EA96-4F9D-8F28-6F3983B8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Βήμα 1: αν υποβάλλει αντιπρόσωπος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07B87C-9B93-4522-9FF6-89E39BD47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500512"/>
            <a:ext cx="6348413" cy="320158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D0F2A-6A05-4ED4-B333-D2848D38E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A5314-BC11-4E8B-AA0F-6300EE21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54426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4796-7DFA-45C9-BA79-6010F4CA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Βήμα 2: στοιχεία ατόμου με αναπηρία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18AFCD-F357-444B-AA1C-3DD610ACA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434" y="2160588"/>
            <a:ext cx="5424744" cy="38814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6875-A984-4207-8AD8-7FDC6333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2523A-BDEF-48AA-BA27-BEA032D2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039130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1E94-A186-415B-826C-3100DD3CA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Βήμα 2: στοιχεία ατόμου με αναπηρία (συνέχεια)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666DBB-D75B-43D3-A974-F7257404B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215184"/>
            <a:ext cx="6348413" cy="377224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E4153-B1CC-46E4-B204-A9F4E94D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4C51C-E8F4-4EA4-9BD2-C5EFCD5E7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371653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54408-7DB8-46FF-BEB4-9711EF4CB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Βήμα 3: τυχόν ζητούμενες παροχές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F2C93B-CD4B-4065-8659-9A8385B6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3F3B3-6969-45E4-AA89-0B69FB454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169</a:t>
            </a:fld>
            <a:endParaRPr lang="el-G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A346DFA-00A4-43B8-BFDB-7F889B446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909037"/>
            <a:ext cx="5776741" cy="1880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D4F7DE-59C8-46F2-9605-033F88033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5724128" cy="195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40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Μετά την εγγραφή νέας οικογενειακής κατάστασης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17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1772816"/>
            <a:ext cx="5304323" cy="43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660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CDED0-2B94-4ED2-8953-39DB31339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Βήμα 4: Ζητούμενα επιδόματα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B18F17-E5E6-4EA0-8F1B-50C42580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50818-9A94-48E8-B524-F1D0C989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170</a:t>
            </a:fld>
            <a:endParaRPr lang="el-G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CA7AA51-83B1-4449-A8DE-F5EB8C9B3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700" y="2160588"/>
            <a:ext cx="545421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8310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75EA-45A0-45D8-8BF1-6ACF4411A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Αναζήτηση αιτήσεων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EEC238-2353-4ABF-9497-9A3CAD717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" y="1844824"/>
            <a:ext cx="6348413" cy="303268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3280D-D2D3-49C2-8487-47A743221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2F8E4C-74D1-4B9D-B6CC-73796E69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509061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Στάθης Μαρίνος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Σας </a:t>
            </a:r>
            <a:r>
              <a:rPr lang="el-GR" sz="2800" dirty="0"/>
              <a:t>ευχαριστώ</a:t>
            </a:r>
            <a:endParaRPr lang="el-GR" dirty="0"/>
          </a:p>
          <a:p>
            <a:pPr>
              <a:defRPr/>
            </a:pPr>
            <a:r>
              <a:rPr lang="el-GR" dirty="0"/>
              <a:t>Για την προσοχή σας</a:t>
            </a:r>
            <a:r>
              <a:rPr lang="en-US" dirty="0"/>
              <a:t> </a:t>
            </a:r>
            <a:r>
              <a:rPr lang="el-GR" dirty="0"/>
              <a:t>και την αποτελεσματική βοήθεια σας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172</a:t>
            </a:fld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15290"/>
            <a:ext cx="5724128" cy="28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7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783C067-F8BF-4755-B516-8A0CD74C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49A2DAB-B431-487D-95AD-BB0FECB49E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3900" y="3818467"/>
            <a:ext cx="3337719" cy="3039533"/>
          </a:xfrm>
          <a:prstGeom prst="triangle">
            <a:avLst>
              <a:gd name="adj" fmla="val 100000"/>
            </a:avLst>
          </a:prstGeom>
          <a:solidFill>
            <a:schemeClr val="accent3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ECDEE1-7093-418F-9CF5-24EEB115C1C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00950" y="0"/>
            <a:ext cx="12954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5062AF-EB11-4651-BC4A-4DA21768DE8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230" y="0"/>
            <a:ext cx="1324770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2ED796EC-E7FF-46DB-B912-FB08BF12AA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0300" y="1397000"/>
            <a:ext cx="5825202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Καρτέλα Ωφελούμενου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130300" y="4050833"/>
            <a:ext cx="5825202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800"/>
              <a:t>Θεματική ενότητα: Ασφαλιστικά &amp; Εργασιακά στοιχεία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01896" y="6041362"/>
            <a:ext cx="5125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18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54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Ασφαλιστική Κάλυψη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19</a:t>
            </a:fld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47" y="1225852"/>
            <a:ext cx="5831129" cy="481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52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/>
          <a:p>
            <a:r>
              <a:rPr lang="el-GR" dirty="0"/>
              <a:t>Σημείο Εισόδου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388077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https://kentrakoinotitas.gr/</a:t>
            </a:r>
            <a:r>
              <a:rPr lang="en-US" dirty="0"/>
              <a:t> </a:t>
            </a:r>
            <a:endParaRPr lang="el-GR" dirty="0"/>
          </a:p>
          <a:p>
            <a:pPr lvl="1"/>
            <a:r>
              <a:rPr lang="el-GR" dirty="0"/>
              <a:t>πιστοποίηση χρηστών δήμων από την πλατφόρμα</a:t>
            </a:r>
          </a:p>
          <a:p>
            <a:pPr lvl="1"/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599" y="6041363"/>
            <a:ext cx="4622973" cy="365125"/>
          </a:xfrm>
        </p:spPr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44676" y="6041363"/>
            <a:ext cx="512638" cy="365125"/>
          </a:xfrm>
        </p:spPr>
        <p:txBody>
          <a:bodyPr/>
          <a:lstStyle/>
          <a:p>
            <a:fld id="{AEBF05F2-DE94-4E25-930A-2709217C0557}" type="slidenum">
              <a:rPr lang="el-GR" smtClean="0"/>
              <a:pPr/>
              <a:t>2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B024C-7EFA-46A6-9817-ECEE5E57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885405"/>
            <a:ext cx="3613421" cy="314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4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Προσθήκη εγγραφής εργασίας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20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1772816"/>
            <a:ext cx="5805591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22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Στοιχεία εργασίας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21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1270000"/>
            <a:ext cx="6245768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36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783C067-F8BF-4755-B516-8A0CD74C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49A2DAB-B431-487D-95AD-BB0FECB49E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3900" y="3818467"/>
            <a:ext cx="3337719" cy="3039533"/>
          </a:xfrm>
          <a:prstGeom prst="triangle">
            <a:avLst>
              <a:gd name="adj" fmla="val 100000"/>
            </a:avLst>
          </a:prstGeom>
          <a:solidFill>
            <a:schemeClr val="accent3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ECDEE1-7093-418F-9CF5-24EEB115C1C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00950" y="0"/>
            <a:ext cx="12954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5062AF-EB11-4651-BC4A-4DA21768DE8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230" y="0"/>
            <a:ext cx="1324770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2ED796EC-E7FF-46DB-B912-FB08BF12AA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0300" y="1397000"/>
            <a:ext cx="5825202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Καρτέλα Ωφελούμενου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130300" y="4050833"/>
            <a:ext cx="5825202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800"/>
              <a:t>Θεματική ενότητα: Οικονομικά Στοιχεία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01896" y="6041362"/>
            <a:ext cx="5125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22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4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Οικονομική κατάσταση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23</a:t>
            </a:fld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10" y="1409029"/>
            <a:ext cx="6372200" cy="466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Νέα εγγραφή οικονομικής κατάστασης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24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772816"/>
            <a:ext cx="7020272" cy="483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43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783C067-F8BF-4755-B516-8A0CD74C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49A2DAB-B431-487D-95AD-BB0FECB49E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3900" y="3818467"/>
            <a:ext cx="3337719" cy="3039533"/>
          </a:xfrm>
          <a:prstGeom prst="triangle">
            <a:avLst>
              <a:gd name="adj" fmla="val 100000"/>
            </a:avLst>
          </a:prstGeom>
          <a:solidFill>
            <a:schemeClr val="accent3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ECDEE1-7093-418F-9CF5-24EEB115C1C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00950" y="0"/>
            <a:ext cx="12954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5062AF-EB11-4651-BC4A-4DA21768DE8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230" y="0"/>
            <a:ext cx="1324770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2ED796EC-E7FF-46DB-B912-FB08BF12AA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0300" y="1397000"/>
            <a:ext cx="5825202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Καρτέλα Ωφελούμενου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130300" y="4050833"/>
            <a:ext cx="5825202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800"/>
              <a:t>Θεματική ενότητα: Στεγαστική κατάσταση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01896" y="6041362"/>
            <a:ext cx="5125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01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Στεγαστική Κατάσταση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26</a:t>
            </a:fld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160834"/>
            <a:ext cx="6732240" cy="38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48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783C067-F8BF-4755-B516-8A0CD74C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549A2DAB-B431-487D-95AD-BB0FECB49E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3900" y="3818467"/>
            <a:ext cx="3337719" cy="3039533"/>
          </a:xfrm>
          <a:prstGeom prst="triangle">
            <a:avLst>
              <a:gd name="adj" fmla="val 100000"/>
            </a:avLst>
          </a:prstGeom>
          <a:solidFill>
            <a:schemeClr val="accent3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ECDEE1-7093-418F-9CF5-24EEB115C1C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00950" y="0"/>
            <a:ext cx="12954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5062AF-EB11-4651-BC4A-4DA21768DE8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230" y="0"/>
            <a:ext cx="1324770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2ED796EC-E7FF-46DB-B912-FB08BF12AA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00" y="1397000"/>
            <a:ext cx="5825202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Καρτέλα Ωφελούμενου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300" y="4050833"/>
            <a:ext cx="5825202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800"/>
              <a:t>Θεματική ενότητα: Ειδικές κατηγορίες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01896" y="6041362"/>
            <a:ext cx="5125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27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194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Ειδικές κατηγορίες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28</a:t>
            </a:fld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1556792"/>
            <a:ext cx="7809482" cy="45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65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Διαθέσιμες επιλογές ειδικών κατηγοριών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29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61" y="2125477"/>
            <a:ext cx="6762453" cy="39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4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179DE42-5613-4B35-A1E6-6CCBAA13C7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B898B32-3891-4C3A-8F58-C5969D2E903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6225" y="0"/>
            <a:ext cx="9144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AE4806D-B8F9-4679-A68A-9BD21C01A30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0381" y="3681413"/>
            <a:ext cx="357266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4073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0547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3C195FC1-B568-4C72-9902-34CB35DDD7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215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841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4BE96B01-3929-432D-B8C2-ADBCB74C2EF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6715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A6FCDE6-CDE2-4C51-B18E-A95CFB6797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2215" y="-8467"/>
            <a:ext cx="6881785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9D2E8756-2465-473A-BA2A-2DB1D62247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46921" y="3271487"/>
            <a:ext cx="165495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314352" y="1020871"/>
            <a:ext cx="5220569" cy="28496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>
                <a:solidFill>
                  <a:srgbClr val="FFFFFF"/>
                </a:solidFill>
              </a:rPr>
              <a:t>Μητρώο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ωφελούμενων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411078" y="3962088"/>
            <a:ext cx="4584057" cy="11861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 err="1">
                <a:solidFill>
                  <a:srgbClr val="FFFFFF">
                    <a:alpha val="70000"/>
                  </a:srgbClr>
                </a:solidFill>
              </a:rPr>
              <a:t>Το</a:t>
            </a:r>
            <a:r>
              <a:rPr lang="en-US" sz="1800" dirty="0">
                <a:solidFill>
                  <a:srgbClr val="FFFFFF">
                    <a:alpha val="70000"/>
                  </a:srgbClr>
                </a:solidFill>
              </a:rPr>
              <a:t> </a:t>
            </a:r>
            <a:r>
              <a:rPr lang="en-US" sz="1800" dirty="0" err="1">
                <a:solidFill>
                  <a:srgbClr val="FFFFFF">
                    <a:alpha val="70000"/>
                  </a:srgbClr>
                </a:solidFill>
              </a:rPr>
              <a:t>κυριότερο</a:t>
            </a:r>
            <a:r>
              <a:rPr lang="en-US" sz="1800" dirty="0">
                <a:solidFill>
                  <a:srgbClr val="FFFFFF">
                    <a:alpha val="70000"/>
                  </a:srgbClr>
                </a:solidFill>
              </a:rPr>
              <a:t> από τα </a:t>
            </a:r>
            <a:r>
              <a:rPr lang="en-US" sz="1800" dirty="0" err="1">
                <a:solidFill>
                  <a:srgbClr val="FFFFFF">
                    <a:alpha val="70000"/>
                  </a:srgbClr>
                </a:solidFill>
              </a:rPr>
              <a:t>τρί</a:t>
            </a:r>
            <a:r>
              <a:rPr lang="en-US" sz="1800">
                <a:solidFill>
                  <a:srgbClr val="FFFFFF">
                    <a:alpha val="70000"/>
                  </a:srgbClr>
                </a:solidFill>
              </a:rPr>
              <a:t>α μητρώα του Mηχανισμού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314352" y="6041362"/>
            <a:ext cx="2763255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482631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783C067-F8BF-4755-B516-8A0CD74C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49A2DAB-B431-487D-95AD-BB0FECB49E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3900" y="3818467"/>
            <a:ext cx="3337719" cy="3039533"/>
          </a:xfrm>
          <a:prstGeom prst="triangle">
            <a:avLst>
              <a:gd name="adj" fmla="val 100000"/>
            </a:avLst>
          </a:prstGeom>
          <a:solidFill>
            <a:schemeClr val="accent3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ECDEE1-7093-418F-9CF5-24EEB115C1C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00950" y="0"/>
            <a:ext cx="12954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5062AF-EB11-4651-BC4A-4DA21768DE8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230" y="0"/>
            <a:ext cx="1324770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2ED796EC-E7FF-46DB-B912-FB08BF12AA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0300" y="1397000"/>
            <a:ext cx="5825202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Καρτέλα Ωφελούμενου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130300" y="4050833"/>
            <a:ext cx="5825202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800"/>
              <a:t>Θεματική ενότητα: Προγράμματα που συμμετέχει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01896" y="6041362"/>
            <a:ext cx="5125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30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818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Θα αλλάξει!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31</a:t>
            </a:fld>
            <a:endParaRPr lang="el-G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56993-25BC-4F75-A319-DD98EB95E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31" y="2060848"/>
            <a:ext cx="6624142" cy="260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56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783C067-F8BF-4755-B516-8A0CD74C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49A2DAB-B431-487D-95AD-BB0FECB49E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3900" y="3818467"/>
            <a:ext cx="3337719" cy="3039533"/>
          </a:xfrm>
          <a:prstGeom prst="triangle">
            <a:avLst>
              <a:gd name="adj" fmla="val 100000"/>
            </a:avLst>
          </a:prstGeom>
          <a:solidFill>
            <a:schemeClr val="accent3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ECDEE1-7093-418F-9CF5-24EEB115C1C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00950" y="0"/>
            <a:ext cx="12954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5062AF-EB11-4651-BC4A-4DA21768DE8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230" y="0"/>
            <a:ext cx="1324770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2ED796EC-E7FF-46DB-B912-FB08BF12AA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81AAE7-E822-4605-9BFC-AD1DB15D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1397000"/>
            <a:ext cx="5825202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Καρτέλα Ωφελούμενου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D94DA-1820-45FF-9E69-F10E1D2D7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0300" y="4050833"/>
            <a:ext cx="5825202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800"/>
              <a:t>Θεματική ενότητα: Συνεδρίες και παραπομπές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ADD93-0DBA-4B60-88A0-A344328B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ED2E0-4F97-4221-8A32-D959575F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1896" y="6041362"/>
            <a:ext cx="5125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32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538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41B9AA-2CD8-4D82-A147-9301A171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Συνεδρίες (και παραπομπές)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597FBD-4694-4D94-8CE1-54620911A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182230"/>
            <a:ext cx="6348413" cy="383815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66EEC-AB0A-4623-BC23-4FA82E5CB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6168C-F0F7-42A9-9503-DDE20D00F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6044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FB2F-920A-4E90-B258-BF44F0E4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Συνεδρίες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150F4F-0549-4A02-A244-FBA40647F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374333"/>
            <a:ext cx="6348413" cy="345394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22DC4-D213-4DA5-AF31-EE37B285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61E5D-9EF7-46FE-A025-4793C013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3776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A4866-74B0-40CC-8A4D-322AEB59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Παραπομπές (δεν έχουμε ακόμα φορείς και προγράμματα)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B56E4E-6F5B-4D74-82E1-1CD914D75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674728"/>
            <a:ext cx="6348413" cy="28531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80FBEE-6AE1-41A9-A05E-CB66A0987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B45A5-50A5-4B6A-9020-9D90507B5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961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Επιλογές στην καρτέλα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Αποθηκεύσεις, εκτυπώσεις, και όχι μόνο…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1916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Εκτύπωση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72219"/>
            <a:ext cx="6681692" cy="476914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241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Κουμπιά Αποθήκευσης και πλοήγησης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38</a:t>
            </a:fld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609599" y="3212976"/>
            <a:ext cx="6638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Αποθήκευση : </a:t>
            </a:r>
            <a:r>
              <a:rPr lang="el-GR" sz="2000" dirty="0"/>
              <a:t>Αντιστοιχεί στην Προσωρινή Αποθήκευση</a:t>
            </a:r>
          </a:p>
          <a:p>
            <a:endParaRPr lang="el-GR" sz="2000" dirty="0"/>
          </a:p>
          <a:p>
            <a:r>
              <a:rPr lang="el-GR" sz="2000" b="1" dirty="0"/>
              <a:t>Προηγούμενο: </a:t>
            </a:r>
            <a:r>
              <a:rPr lang="el-GR" sz="2000" dirty="0"/>
              <a:t>μας πηγαίνει στην προηγούμενη θεματική ενότητα</a:t>
            </a:r>
          </a:p>
          <a:p>
            <a:endParaRPr lang="el-GR" sz="2000" dirty="0"/>
          </a:p>
          <a:p>
            <a:r>
              <a:rPr lang="el-GR" sz="2000" b="1" dirty="0"/>
              <a:t>Επόμενο</a:t>
            </a:r>
            <a:r>
              <a:rPr lang="el-GR" sz="2000" dirty="0"/>
              <a:t>: μας πηγαίνει στην επόμενη θεματική ενότητα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76450"/>
            <a:ext cx="4990476" cy="99047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13AEE-2A14-42A5-BE55-95E477AD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Κουμπί [Ενημέρωση]</a:t>
            </a:r>
            <a:br>
              <a:rPr lang="el-GR" dirty="0"/>
            </a:br>
            <a:r>
              <a:rPr lang="el-GR" dirty="0"/>
              <a:t>από ΑΜΚΑ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C3042A-0B76-46AB-BD79-8C2572DBC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431" y="2667794"/>
            <a:ext cx="4476750" cy="28670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6D4B1A-26F0-4F43-8677-CCA96A50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A1C8D-A66C-4AD3-B56B-5D1CFC32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8680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Μητρώο ωφελούμενων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318511"/>
            <a:ext cx="6436605" cy="472285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 </a:t>
            </a:r>
            <a:r>
              <a:rPr lang="el-GR" dirty="0"/>
              <a:t>θεματικών ενοτήτων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87" y="1556792"/>
            <a:ext cx="2905595" cy="38814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143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Διαγραφή εγγραφών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41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1414266"/>
            <a:ext cx="6482682" cy="462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57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Trace </a:t>
            </a:r>
            <a:r>
              <a:rPr lang="el-GR" dirty="0"/>
              <a:t>ενεργειών ανά καρτέλα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42</a:t>
            </a:fld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1260076"/>
            <a:ext cx="6698706" cy="47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22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179DE42-5613-4B35-A1E6-6CCBAA13C7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898B32-3891-4C3A-8F58-C5969D2E903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6225" y="0"/>
            <a:ext cx="9144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AE4806D-B8F9-4679-A68A-9BD21C01A30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0381" y="3681413"/>
            <a:ext cx="357266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4073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0547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C195FC1-B568-4C72-9902-34CB35DDD7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215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841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4BE96B01-3929-432D-B8C2-ADBCB74C2EF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6715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A6FCDE6-CDE2-4C51-B18E-A95CFB6797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2215" y="-8467"/>
            <a:ext cx="6881785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9D2E8756-2465-473A-BA2A-2DB1D62247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46921" y="3271487"/>
            <a:ext cx="165495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2DD80-F6F4-4F74-81E1-BC6377C63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352" y="1020871"/>
            <a:ext cx="5220569" cy="28496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Μητρώο Φορέων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2427D-89BE-4B24-9E1F-2289F62F2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1078" y="3962088"/>
            <a:ext cx="4584057" cy="11861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rgbClr val="FFFFFF">
                    <a:alpha val="70000"/>
                  </a:srgbClr>
                </a:solidFill>
              </a:rPr>
              <a:t>Το δεύτερο από τα μητρώα του Μηχανισμού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56F16-5426-4693-B9AB-B0BA2365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4352" y="6041362"/>
            <a:ext cx="2763255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FFF8F-4942-4361-91CC-6A8E9C38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2631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43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984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7FB5B2-A93C-4293-9C14-DF8D7B3D3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52" y="2159331"/>
            <a:ext cx="3153742" cy="33974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5EF4844-C1ED-4E02-966F-A91D5BE2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9600"/>
            <a:ext cx="6447501" cy="1320800"/>
          </a:xfrm>
        </p:spPr>
        <p:txBody>
          <a:bodyPr anchor="t">
            <a:normAutofit/>
          </a:bodyPr>
          <a:lstStyle/>
          <a:p>
            <a:r>
              <a:rPr lang="el-GR" dirty="0"/>
              <a:t>2 είδη φορέων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3B132A-C8F1-40E1-B544-C75D8D293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160589"/>
            <a:ext cx="2968012" cy="3749323"/>
          </a:xfrm>
        </p:spPr>
        <p:txBody>
          <a:bodyPr>
            <a:normAutofit/>
          </a:bodyPr>
          <a:lstStyle/>
          <a:p>
            <a:r>
              <a:rPr lang="el-GR" dirty="0"/>
              <a:t>Δημόσιοι Φορείς</a:t>
            </a:r>
          </a:p>
          <a:p>
            <a:r>
              <a:rPr lang="el-GR" dirty="0"/>
              <a:t>Ιδιωτικοί Φορείς</a:t>
            </a:r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BFB428-4A96-4B7F-A175-D5F6422EA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14504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5D589-D564-4E06-A6BB-77E460E0E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l-GR" smtClean="0"/>
              <a:pPr>
                <a:spcAft>
                  <a:spcPts val="600"/>
                </a:spcAft>
              </a:pPr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5497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F4C60-03AB-49DE-A9B2-49C8AD16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ιδιωτικοί φορείς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A9E38-D38A-479D-BC14-325582921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Δεν προτείνετε ιδιωτικούς φορείς</a:t>
            </a:r>
          </a:p>
          <a:p>
            <a:r>
              <a:rPr lang="el-GR" dirty="0"/>
              <a:t>Έγινε απογραφή </a:t>
            </a:r>
          </a:p>
          <a:p>
            <a:r>
              <a:rPr lang="el-GR" dirty="0"/>
              <a:t>Για να λειτουργούν πρέπει να έχουν απογραφεί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5E91B-8C42-41AA-8419-70F0BD463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CA2D70-9C49-4D0E-8510-745827894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2638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246F-D9BB-455B-9A07-9AAD9739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Δημόσιοι Φορείς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E15AE-5BB4-47EA-80F0-0859D5BA1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Υπουργεία</a:t>
            </a:r>
          </a:p>
          <a:p>
            <a:r>
              <a:rPr lang="el-GR" dirty="0"/>
              <a:t>Περιφέρειες</a:t>
            </a:r>
          </a:p>
          <a:p>
            <a:r>
              <a:rPr lang="el-GR" dirty="0"/>
              <a:t>ΔΗΜΟΙ: πρέπει να φτιάξετε έναν φορέα για τον Δήμο σας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95ACB-4346-4BF3-8C4D-3A31E49BE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A6854-17DF-4E08-A24D-36168F213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490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A42763-E798-47B4-BAC0-E4294240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θέλουμε να πετύχουμε?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24420E-0E48-47A9-9917-DDBA0D119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δημιουργία μιας λίστας διαθέσιμων υπηρεσιών /προγραμμάτων από το Δήμο σας, που θα προτείνονται στους πολίτες στην καρτέλα του ωφελούμενου</a:t>
            </a:r>
          </a:p>
          <a:p>
            <a:r>
              <a:rPr lang="el-GR" dirty="0"/>
              <a:t>Στην αρχή θα προτείνονται όλα τα διαθέσιμα:</a:t>
            </a:r>
          </a:p>
          <a:p>
            <a:pPr lvl="1"/>
            <a:r>
              <a:rPr lang="el-GR" dirty="0"/>
              <a:t>Του δήμου κατοικίας του πολίτη</a:t>
            </a:r>
          </a:p>
          <a:p>
            <a:pPr lvl="1"/>
            <a:r>
              <a:rPr lang="el-GR" dirty="0"/>
              <a:t>Του Νομού του</a:t>
            </a:r>
          </a:p>
          <a:p>
            <a:pPr lvl="1"/>
            <a:r>
              <a:rPr lang="el-GR" dirty="0"/>
              <a:t>Της Περιφέρειας του</a:t>
            </a:r>
          </a:p>
          <a:p>
            <a:pPr lvl="1"/>
            <a:r>
              <a:rPr lang="el-GR" dirty="0"/>
              <a:t>Τα εθνικά</a:t>
            </a:r>
          </a:p>
          <a:p>
            <a:r>
              <a:rPr lang="el-GR" dirty="0"/>
              <a:t>Στη συνέχεια το σύστημα θα γίνει πιο «έξυπνο» και θα ταιριάζει προφίλ ωφελούμενων και προγραμμάτων</a:t>
            </a:r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C3F8F-7AAE-4072-A41F-18B237DE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F3230-9F14-48B3-88D9-6675EDECF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3317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34A5-8C92-4E85-B1AE-E9E61907C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θα το πετύχουμε?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11694-C3E5-4BC9-92E5-4C8E054EC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Βήμα Α. Ο Δήμος σας πρέπει να γίνει φορέας -&gt; καταχώρηση στο μητρώο Φορέων.</a:t>
            </a:r>
          </a:p>
          <a:p>
            <a:r>
              <a:rPr lang="el-GR" dirty="0"/>
              <a:t>Βήμα Β. Πρέπει να οριστούν τα προγράμματα Κοινωνικής Αλληλεγγύης που προσφέρει ο Δήμος σας -&gt; καταχώρηση προγραμμάτων στο μητρώο Προγραμμάτων</a:t>
            </a:r>
          </a:p>
          <a:p>
            <a:r>
              <a:rPr lang="el-GR" dirty="0"/>
              <a:t>Βήμα Γ. Πρέπει να συνδέσετε τον Δήμο σας με τα προγράμματα που υλοποιεί -&gt; τροποποίηση της καρτέλας του δήμου σας</a:t>
            </a:r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493BA-50F5-4DCE-899A-8C76BB51F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759C4-C1FD-4CD8-9ACF-CDD826304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4290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D6BC9EB-F181-48AB-BCA2-3D1DB20D2D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D33AAA80-39DC-4020-9BFF-0718F35C76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177F295-741F-4EFF-B0CA-BE69295ADA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8512053" y="1217756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9C5D90B-7EE3-4D26-AB7D-A5A3A6E112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0992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75A8B14-92BB-4E00-82EB-3B300416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456" y="999460"/>
            <a:ext cx="4273550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Ο Δήμος σας ως Φορέας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77C69-D6A4-4DCA-8A92-30B2EEF68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978" y="999460"/>
            <a:ext cx="2342715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 err="1"/>
              <a:t>Πως</a:t>
            </a:r>
            <a:r>
              <a:rPr lang="en-US" sz="1800" dirty="0"/>
              <a:t> θα κατα</a:t>
            </a:r>
            <a:r>
              <a:rPr lang="en-US" sz="1800" dirty="0" err="1"/>
              <a:t>χωρήσετε</a:t>
            </a:r>
            <a:r>
              <a:rPr lang="en-US" sz="1800" dirty="0"/>
              <a:t> </a:t>
            </a:r>
            <a:r>
              <a:rPr lang="en-US" sz="1800" dirty="0" err="1"/>
              <a:t>το</a:t>
            </a:r>
            <a:r>
              <a:rPr lang="en-US" sz="1800" dirty="0"/>
              <a:t> </a:t>
            </a:r>
            <a:r>
              <a:rPr lang="en-US" sz="1800" dirty="0" err="1"/>
              <a:t>Δήμο</a:t>
            </a:r>
            <a:r>
              <a:rPr lang="en-US" sz="1800" dirty="0"/>
              <a:t> σας </a:t>
            </a:r>
            <a:r>
              <a:rPr lang="en-US" sz="1800" dirty="0" err="1"/>
              <a:t>ως</a:t>
            </a:r>
            <a:r>
              <a:rPr lang="en-US" sz="1800" dirty="0"/>
              <a:t> </a:t>
            </a:r>
            <a:r>
              <a:rPr lang="en-US" sz="1800" dirty="0" err="1"/>
              <a:t>Φορέ</a:t>
            </a:r>
            <a:r>
              <a:rPr lang="en-US" sz="1800" dirty="0"/>
              <a:t>α</a:t>
            </a:r>
            <a:endParaRPr lang="el-GR" sz="1800" dirty="0"/>
          </a:p>
          <a:p>
            <a:r>
              <a:rPr lang="el-GR" sz="1800" dirty="0"/>
              <a:t>(Βήμα Α)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4042D-97FB-4351-8171-6F5F0EE6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E73C64-37AC-450F-B66A-00B6AA06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49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EB8BD7-F0CE-4C9B-B1AA-053ABF462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514" y="4509120"/>
            <a:ext cx="2713932" cy="11093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2353DC-67DF-4444-9F8E-BC0FD7C4FAB6}"/>
              </a:ext>
            </a:extLst>
          </p:cNvPr>
          <p:cNvSpPr/>
          <p:nvPr/>
        </p:nvSpPr>
        <p:spPr>
          <a:xfrm>
            <a:off x="5882381" y="4812379"/>
            <a:ext cx="2629671" cy="79208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3626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Αναζήτηση προσώπου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80" y="1340768"/>
            <a:ext cx="7861349" cy="470420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60696-E7EA-4ECF-B64E-305F512C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Βήμα 1</a:t>
            </a:r>
            <a:r>
              <a:rPr lang="el-GR" baseline="30000" dirty="0"/>
              <a:t>ο</a:t>
            </a:r>
            <a:r>
              <a:rPr lang="el-GR" dirty="0"/>
              <a:t>: Πρέπει να ορίσετε έναν χρήστη για να το κάνει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65FE2-2762-4732-AE89-48A3BAF59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Θα επικοινωνήσετε με το υπουργείο και θα ορίσετε τον χρήστη που θα κάνει για το Δήμο σας την καταχώρηση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A9D22-07CB-40D5-B12D-DF4011B2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6BE15-7A74-4994-9871-DEE51F32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3895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3FEC7-973F-45FC-9CB9-32FAB497B4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65562" y="2159000"/>
            <a:ext cx="2359152" cy="1293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6D503-A40A-4E0D-979E-D8FF60F2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9600"/>
            <a:ext cx="6447501" cy="1320800"/>
          </a:xfrm>
        </p:spPr>
        <p:txBody>
          <a:bodyPr anchor="t">
            <a:normAutofit/>
          </a:bodyPr>
          <a:lstStyle/>
          <a:p>
            <a:r>
              <a:rPr lang="el-GR" dirty="0"/>
              <a:t>Βήμα 2</a:t>
            </a:r>
            <a:r>
              <a:rPr lang="el-GR" baseline="30000" dirty="0"/>
              <a:t>ο</a:t>
            </a:r>
            <a:r>
              <a:rPr lang="el-GR" dirty="0"/>
              <a:t>: «Οι φορείς μου»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E1B80-9B6B-44C5-9842-A12DBDC4E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160590"/>
            <a:ext cx="3915323" cy="3701270"/>
          </a:xfrm>
        </p:spPr>
        <p:txBody>
          <a:bodyPr>
            <a:normAutofit/>
          </a:bodyPr>
          <a:lstStyle/>
          <a:p>
            <a:r>
              <a:rPr lang="el-GR" dirty="0"/>
              <a:t>Ο Χρήστης (εφόσον έχει ρόλο “</a:t>
            </a:r>
            <a:r>
              <a:rPr lang="en-US" b="1" dirty="0" err="1"/>
              <a:t>PublicBodyUser</a:t>
            </a:r>
            <a:r>
              <a:rPr lang="el-GR" dirty="0"/>
              <a:t>”) έχει πρόσβαση στην επιλογή του </a:t>
            </a:r>
            <a:r>
              <a:rPr lang="en-US" dirty="0"/>
              <a:t>Menu</a:t>
            </a:r>
            <a:r>
              <a:rPr lang="el-GR" dirty="0"/>
              <a:t>: «Οι φορείς μου»</a:t>
            </a:r>
          </a:p>
          <a:p>
            <a:r>
              <a:rPr lang="el-GR" dirty="0"/>
              <a:t>Πατώντας την επιλογή του </a:t>
            </a:r>
            <a:r>
              <a:rPr lang="en-US" dirty="0"/>
              <a:t>Menu </a:t>
            </a:r>
            <a:r>
              <a:rPr lang="el-GR" dirty="0"/>
              <a:t>«Οι φορείς μου» μπορείτε να προσθέσετε φορέα από το κουμπί [Προσθήκη Φορέα]</a:t>
            </a:r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81A792-0BCB-4930-B443-25A18864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14578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A4A9D-B462-47F6-88D9-DBA9903B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l-GR" smtClean="0"/>
              <a:pPr>
                <a:spcAft>
                  <a:spcPts val="600"/>
                </a:spcAft>
              </a:pPr>
              <a:t>51</a:t>
            </a:fld>
            <a:endParaRPr lang="el-GR"/>
          </a:p>
        </p:txBody>
      </p:sp>
      <p:pic>
        <p:nvPicPr>
          <p:cNvPr id="7" name="Picture 6" descr="Inline image 1">
            <a:extLst>
              <a:ext uri="{FF2B5EF4-FFF2-40B4-BE49-F238E27FC236}">
                <a16:creationId xmlns:a16="http://schemas.microsoft.com/office/drawing/2014/main" id="{EBE1F2FA-3C26-4D0F-B2A2-B02354D13684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06" y="4652248"/>
            <a:ext cx="6388009" cy="1873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262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00BBA-1136-4FB4-A813-683850D5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Βήμα 3</a:t>
            </a:r>
            <a:r>
              <a:rPr lang="el-GR" baseline="30000" dirty="0"/>
              <a:t>ο</a:t>
            </a:r>
            <a:r>
              <a:rPr lang="el-GR" dirty="0"/>
              <a:t>: Καταχώρηση γενικών στοιχείων του Δήμου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9F0D6D-9FFD-46D6-AAED-F633FB9C5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791" y="2160588"/>
            <a:ext cx="4920031" cy="38814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5634B-758B-4A26-9569-C917EFFDE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2C27A-BFB8-40D7-A1B9-B0ED764D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50649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9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7" name="Rectangle 21">
            <a:extLst>
              <a:ext uri="{FF2B5EF4-FFF2-40B4-BE49-F238E27FC236}">
                <a16:creationId xmlns:a16="http://schemas.microsoft.com/office/drawing/2014/main" id="{9179DE42-5613-4B35-A1E6-6CCBAA13C7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23">
            <a:extLst>
              <a:ext uri="{FF2B5EF4-FFF2-40B4-BE49-F238E27FC236}">
                <a16:creationId xmlns:a16="http://schemas.microsoft.com/office/drawing/2014/main" id="{EB898B32-3891-4C3A-8F58-C5969D2E903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6225" y="0"/>
            <a:ext cx="9144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AE4806D-B8F9-4679-A68A-9BD21C01A30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0381" y="3681413"/>
            <a:ext cx="357266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4073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0547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C195FC1-B568-4C72-9902-34CB35DDD7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215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841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4BE96B01-3929-432D-B8C2-ADBCB74C2EF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6715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A6FCDE6-CDE2-4C51-B18E-A95CFB6797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2215" y="-8467"/>
            <a:ext cx="6881785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9D2E8756-2465-473A-BA2A-2DB1D62247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46921" y="3271487"/>
            <a:ext cx="165495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46336-B053-401B-90F1-AADE2366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352" y="1020871"/>
            <a:ext cx="5220569" cy="28496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Μητρώο προγραμμάτων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3AA2C-D687-498F-A520-6223B2E46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1078" y="3962088"/>
            <a:ext cx="4584057" cy="11861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rgbClr val="FFFFFF">
                    <a:alpha val="70000"/>
                  </a:srgbClr>
                </a:solidFill>
              </a:rPr>
              <a:t>Το τρίτο από τα μητρώα του Μηχανισμού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AC515-F52D-4BB5-ACB8-8AEDB71D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4352" y="6041362"/>
            <a:ext cx="2763255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C3D2E-AAD4-4475-8171-63AF9917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2631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53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41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9A7C3-F609-459D-AA0E-76574901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Αναζήτηση προγραμμάτων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40CBB9-486F-4FD4-95E9-EB528B2CA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293834"/>
            <a:ext cx="6348413" cy="36149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0D8A7-692C-4375-B3E2-9362E814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F6A8F-F664-4C29-98A5-3C0DD8FF4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87223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D6BC9EB-F181-48AB-BCA2-3D1DB20D2D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D33AAA80-39DC-4020-9BFF-0718F35C76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177F295-741F-4EFF-B0CA-BE69295ADA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8512053" y="1217756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9C5D90B-7EE3-4D26-AB7D-A5A3A6E112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0992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1D53CE9-E7D3-43CF-B7BE-10CAF4A5B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999460"/>
            <a:ext cx="4273550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600"/>
              <a:t>Προσθήκη προγραμμάτων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2270B-275E-4F2A-ADFE-91419AD71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978" y="999460"/>
            <a:ext cx="2342715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Προγράμματα Κοινωνικής Αλληλεγγύης που υλοποιεί ο Δήμος (Βήμα Β)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45886-CED6-4F8F-A015-4353FD011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91BE0-5FCE-47DC-94EF-41217817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55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49F1A8-3F41-40A3-989F-C2072BAE7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901" y="4131184"/>
            <a:ext cx="2713932" cy="110938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4BD975F-55F0-4CCC-AB02-FA16BFE094A6}"/>
              </a:ext>
            </a:extLst>
          </p:cNvPr>
          <p:cNvSpPr/>
          <p:nvPr/>
        </p:nvSpPr>
        <p:spPr>
          <a:xfrm>
            <a:off x="5840768" y="4855367"/>
            <a:ext cx="2629671" cy="371163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89653C-1468-4E6D-97BC-F218FF78E654}"/>
              </a:ext>
            </a:extLst>
          </p:cNvPr>
          <p:cNvSpPr/>
          <p:nvPr/>
        </p:nvSpPr>
        <p:spPr>
          <a:xfrm>
            <a:off x="5837851" y="4139514"/>
            <a:ext cx="2629671" cy="28380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07011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A68A6B-70D2-4B1E-B60D-E485D80FD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Γενικά στοιχεία προγράμματος</a:t>
            </a:r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43959-3DEF-4ABD-9614-44010C77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6F0635-5998-41D2-B20E-5AD97887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56</a:t>
            </a:fld>
            <a:endParaRPr lang="el-G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9F9C5B-D862-4250-A903-D99CE9145F1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164639"/>
            <a:ext cx="6348413" cy="38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718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B5E4-F818-4E28-B195-5D56633B9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Ορισμός Εμβέλειας προγράμματος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B65A9-C7B8-4DF7-A72C-D4A966B07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E6237-50AA-499C-97C4-D34EEEEC6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57</a:t>
            </a:fld>
            <a:endParaRPr lang="el-G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C5281F-8FE9-4C7B-B2E7-B50114E3F7A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175171"/>
            <a:ext cx="6348413" cy="385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75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2D74-3918-42A3-923C-3DADCBC2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Χαρακτηριστικά προγράμματος</a:t>
            </a:r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F4714-7067-4F92-BFF3-4D76168D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8F7FC-3769-48E1-B3A6-A5FC4A95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58</a:t>
            </a:fld>
            <a:endParaRPr lang="el-G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CA39D4-327E-418D-8C67-21E64B82521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3278" y="2160588"/>
            <a:ext cx="5401056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49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D6BC9EB-F181-48AB-BCA2-3D1DB20D2D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D33AAA80-39DC-4020-9BFF-0718F35C76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177F295-741F-4EFF-B0CA-BE69295ADA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8512053" y="1217756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9C5D90B-7EE3-4D26-AB7D-A5A3A6E112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0992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D8854F7-2131-4ED4-B03E-5FD5124E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999460"/>
            <a:ext cx="4273550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600"/>
              <a:t>Προσθήκη υλοποιούμενων προγραμμάτων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F56E7-1B3E-47C6-92D9-864059A79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978" y="999460"/>
            <a:ext cx="2342715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από </a:t>
            </a:r>
            <a:r>
              <a:rPr lang="en-US" sz="1800" dirty="0" err="1"/>
              <a:t>τον</a:t>
            </a:r>
            <a:r>
              <a:rPr lang="en-US" sz="1800" dirty="0"/>
              <a:t> </a:t>
            </a:r>
            <a:r>
              <a:rPr lang="en-US" sz="1800" b="1" dirty="0" err="1"/>
              <a:t>δημόσιο</a:t>
            </a:r>
            <a:r>
              <a:rPr lang="en-US" sz="1800" dirty="0"/>
              <a:t> </a:t>
            </a:r>
            <a:r>
              <a:rPr lang="en-US" sz="1800" dirty="0" err="1"/>
              <a:t>φορέ</a:t>
            </a:r>
            <a:r>
              <a:rPr lang="en-US" sz="1800" dirty="0"/>
              <a:t>α «Δήμο»</a:t>
            </a:r>
            <a:endParaRPr lang="el-GR" sz="1800" dirty="0"/>
          </a:p>
          <a:p>
            <a:r>
              <a:rPr lang="el-GR" sz="1800" dirty="0"/>
              <a:t>(Βήμα Γ)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1A94E-500C-46BE-8C09-464773503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C5C5A-8B4C-445D-8CB8-E0D2406B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59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B350A6-FC72-4005-A7AA-B2B53EE01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614" y="3957134"/>
            <a:ext cx="2713932" cy="110938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EB64157-105F-4D54-989A-AD070CDB2165}"/>
              </a:ext>
            </a:extLst>
          </p:cNvPr>
          <p:cNvSpPr/>
          <p:nvPr/>
        </p:nvSpPr>
        <p:spPr>
          <a:xfrm>
            <a:off x="5788953" y="3957134"/>
            <a:ext cx="2723099" cy="69600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723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Αποτέλεσμα αναζήτησης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6</a:t>
            </a:fld>
            <a:endParaRPr lang="el-GR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11182"/>
            <a:ext cx="6273744" cy="4832403"/>
          </a:xfrm>
        </p:spPr>
      </p:pic>
    </p:spTree>
    <p:extLst>
      <p:ext uri="{BB962C8B-B14F-4D97-AF65-F5344CB8AC3E}">
        <p14:creationId xmlns:p14="http://schemas.microsoft.com/office/powerpoint/2010/main" val="3371450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4724146-4D2B-4B7A-B882-ACCB9AD3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Καταχωρούμε προγράμματα στην καρτέλα του φορέα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FAEEEA-0585-4CDF-BC99-5643E37CF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89725-2058-456A-9CA6-203C2B29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60</a:t>
            </a:fld>
            <a:endParaRPr lang="el-G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2124CE-A21B-4188-8BA1-3A9A2DD611A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347" y="2160588"/>
            <a:ext cx="510691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90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57DB1C-6494-4CC4-A5E8-93195756537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721A85-1EA4-4D87-97AB-0BB4AB78F92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08607" y="0"/>
            <a:ext cx="645472" cy="6857999"/>
          </a:xfrm>
          <a:prstGeom prst="line">
            <a:avLst/>
          </a:prstGeom>
          <a:ln w="15875" cap="sq">
            <a:solidFill>
              <a:schemeClr val="accent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F7CB8B2-5D0D-49C7-96F1-4D6B8708914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5034" y="0"/>
            <a:ext cx="4078966" cy="6857999"/>
          </a:xfrm>
          <a:custGeom>
            <a:avLst/>
            <a:gdLst>
              <a:gd name="connsiteX0" fmla="*/ 0 w 5746768"/>
              <a:gd name="connsiteY0" fmla="*/ 0 h 6858000"/>
              <a:gd name="connsiteX1" fmla="*/ 1249825 w 5746768"/>
              <a:gd name="connsiteY1" fmla="*/ 0 h 6858000"/>
              <a:gd name="connsiteX2" fmla="*/ 1249825 w 5746768"/>
              <a:gd name="connsiteY2" fmla="*/ 8457 h 6858000"/>
              <a:gd name="connsiteX3" fmla="*/ 4794268 w 5746768"/>
              <a:gd name="connsiteY3" fmla="*/ 8457 h 6858000"/>
              <a:gd name="connsiteX4" fmla="*/ 4794268 w 5746768"/>
              <a:gd name="connsiteY4" fmla="*/ 0 h 6858000"/>
              <a:gd name="connsiteX5" fmla="*/ 5746768 w 5746768"/>
              <a:gd name="connsiteY5" fmla="*/ 0 h 6858000"/>
              <a:gd name="connsiteX6" fmla="*/ 5746768 w 5746768"/>
              <a:gd name="connsiteY6" fmla="*/ 6858000 h 6858000"/>
              <a:gd name="connsiteX7" fmla="*/ 5074930 w 5746768"/>
              <a:gd name="connsiteY7" fmla="*/ 6858000 h 6858000"/>
              <a:gd name="connsiteX8" fmla="*/ 4794268 w 5746768"/>
              <a:gd name="connsiteY8" fmla="*/ 6858000 h 6858000"/>
              <a:gd name="connsiteX9" fmla="*/ 1249825 w 5746768"/>
              <a:gd name="connsiteY9" fmla="*/ 6858000 h 6858000"/>
              <a:gd name="connsiteX10" fmla="*/ 1109383 w 5746768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46768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4794268" y="8457"/>
                </a:lnTo>
                <a:lnTo>
                  <a:pt x="4794268" y="0"/>
                </a:lnTo>
                <a:lnTo>
                  <a:pt x="5746768" y="0"/>
                </a:lnTo>
                <a:lnTo>
                  <a:pt x="5746768" y="6858000"/>
                </a:lnTo>
                <a:lnTo>
                  <a:pt x="5074930" y="6858000"/>
                </a:lnTo>
                <a:lnTo>
                  <a:pt x="4794268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E836EB-03CD-4BA5-A751-21D2ACC283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090307" y="3483429"/>
            <a:ext cx="5053693" cy="337457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27691EB-14CF-4237-B5EB-C94B92677A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512053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FB778B-5206-4BB0-A468-327E713676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336549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B93DD9-72DC-4425-A7E3-7A3B06442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" y="854529"/>
            <a:ext cx="4349749" cy="5148943"/>
          </a:xfrm>
        </p:spPr>
        <p:txBody>
          <a:bodyPr anchor="ctr">
            <a:normAutofit/>
          </a:bodyPr>
          <a:lstStyle/>
          <a:p>
            <a:r>
              <a:rPr lang="el-GR" sz="5200"/>
              <a:t>Στατιστικά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8594354-2678-42C2-BF20-C640A833B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0990" y="1892300"/>
            <a:ext cx="2569084" cy="3073400"/>
          </a:xfrm>
        </p:spPr>
        <p:txBody>
          <a:bodyPr anchor="ctr">
            <a:normAutofit/>
          </a:bodyPr>
          <a:lstStyle/>
          <a:p>
            <a:pPr algn="l"/>
            <a:r>
              <a:rPr lang="el-GR" sz="1700">
                <a:solidFill>
                  <a:srgbClr val="FFFFFF"/>
                </a:solidFill>
              </a:rPr>
              <a:t>Σημαντικός λόγος ύπαρξης του Μηχανισμού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B2137-B503-4B57-9A76-1C87689E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5946112"/>
            <a:ext cx="4464049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5073D-099D-4DDA-9E57-AEC9E966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02276" y="5946112"/>
            <a:ext cx="5125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l-G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61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567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D6BC9EB-F181-48AB-BCA2-3D1DB20D2D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D33AAA80-39DC-4020-9BFF-0718F35C76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1177F295-741F-4EFF-B0CA-BE69295ADA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8512053" y="1217756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C5D90B-7EE3-4D26-AB7D-A5A3A6E112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0992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F0998E3D-1E51-4C5C-85A7-E603C636F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999460"/>
            <a:ext cx="4273550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Στατιστικά Ραντεβού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561452-AB39-4DE4-A2C9-7D8F9BA35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978" y="999460"/>
            <a:ext cx="2342715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Για τις συνεδρίες-ραντεβού που κάνετε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A506A-0389-4233-97CB-AFD2A3D2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E5A13-CA83-4045-A15B-A0230CDBB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62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6461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537F8E-DEAE-4413-B95D-61FCF50EF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Συνεδρίες (ραντεβού)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DB40C8-90A0-4C49-95F6-C3BF141B0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660794"/>
            <a:ext cx="6348413" cy="28810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3D907-5BCC-423F-B7EA-A3951A6A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14152-0D08-460E-97FD-EB147AE7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7430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A9FAB-0B24-48FA-81FE-174CA1AC5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 χρήστη ανά χρονικό διάστημα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287401-EE27-4FDD-9D90-47F481F2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00390B-74B6-4ABE-AE53-9735072AE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64</a:t>
            </a:fld>
            <a:endParaRPr lang="el-G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D6A199-C78E-4E91-8000-F33B8752D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791" y="2160588"/>
            <a:ext cx="519803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366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60E0-37F5-45A8-A87E-495778FA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 Δήμο ανά χρονικό διάστημα (από το χρήστη)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CA4E4C-91F1-47CA-A63C-ADB1ED9D8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203" y="2160588"/>
            <a:ext cx="5187206" cy="38814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1B8EA-CD2C-4960-8685-7603277F5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7191F-C73A-4FFF-94B8-21908E05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65</a:t>
            </a:fld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4ACA40-E06C-4B48-928E-2D78222DB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293096"/>
            <a:ext cx="6876256" cy="1558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C589E-B7E3-4CD4-B090-5A91B31C3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621" y="1930400"/>
            <a:ext cx="575032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7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03537-F14F-44CA-8CCF-54EB6D50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 Δήμο ανά χρονικό διάστημα (από ωφελούμενο)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AC2E8A-FCBA-44A3-9104-7749C9D05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440" y="2160588"/>
            <a:ext cx="5224732" cy="38814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3A04D-B1BE-498F-A7B8-04AA3BA4A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9C202-2FDE-41F5-BAA3-9E6D70DFA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66</a:t>
            </a:fld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005F9-903C-4C91-B322-F83B3AA5C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440" y="1844824"/>
            <a:ext cx="6660530" cy="47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0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D6BC9EB-F181-48AB-BCA2-3D1DB20D2D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D33AAA80-39DC-4020-9BFF-0718F35C76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177F295-741F-4EFF-B0CA-BE69295ADA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8512053" y="1217756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9C5D90B-7EE3-4D26-AB7D-A5A3A6E112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0992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17503B1-8B7D-4931-A5B9-73149CEC0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999460"/>
            <a:ext cx="4273550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Στατιστικά Παραπομπών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DCD58-2862-4F72-A749-06EA980E5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978" y="999460"/>
            <a:ext cx="2342715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Για τις παραπομπές που κάνετε στο πλαίσιο των συνεδριών με τους πολίτες</a:t>
            </a:r>
          </a:p>
          <a:p>
            <a:endParaRPr lang="en-US" sz="1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E82D6-49F9-4CF9-B2F6-8F0826A21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411DE-FA18-4CBF-B042-730E9D40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67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7119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70B6DCF-CF2F-497A-8DEE-3376FC28D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 χρήστη ανά χρονικό διάστημα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0022D2-A09A-441D-89FA-69802BC3F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669" y="2160588"/>
            <a:ext cx="5042274" cy="38814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B521D1-211C-41F4-91D8-6A64CDFE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DA35B-4684-41F7-AD61-563F85D41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65352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89022-5263-4A94-A587-3ED9B01D5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 Δήμο ανά χρονικό διάστημα (από χρήστη)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F87D58-0775-46C7-836C-D27A97EBF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941" y="2160588"/>
            <a:ext cx="5067730" cy="38814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FD5C2-4947-4E19-B26F-B4251D0E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BA38A-17CC-4E1B-857A-783B750D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69</a:t>
            </a:fld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9CC71-BE29-46B1-A88C-1B19C069C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732401"/>
            <a:ext cx="6660696" cy="515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9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Μπορεί να είναι ήδη στο μητρώο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Ενημερώνουμε με μεταπτώσεις συνεχώς το μητρώο ωφελούμενων από το μητρώο δικαιούχων ΚΕΑ</a:t>
            </a:r>
          </a:p>
          <a:p>
            <a:pPr lvl="1"/>
            <a:r>
              <a:rPr lang="el-GR" dirty="0"/>
              <a:t>Μπορεί να έχει καταγραφεί ήδη, ή</a:t>
            </a:r>
          </a:p>
          <a:p>
            <a:pPr lvl="1"/>
            <a:r>
              <a:rPr lang="el-GR" dirty="0"/>
              <a:t>Κάνουμε μια νέα καταγραφή του προσώπου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48438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E2D8-37F6-49DE-AD0E-951C442F2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 Δήμο ανά χρονικό διάστημα (από ωφελούμενο)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64FD3F-AC4A-42F7-B3F2-D66F2CB1A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544" y="2160588"/>
            <a:ext cx="4970524" cy="38814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60BEA-2F26-480F-972E-EDB6B64DC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298F9-90E4-41EC-A08D-88D647812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70</a:t>
            </a:fld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1AAC1-BDDF-4ABD-A3EC-7EE19B27A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700808"/>
            <a:ext cx="7204368" cy="49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D6BC9EB-F181-48AB-BCA2-3D1DB20D2D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D33AAA80-39DC-4020-9BFF-0718F35C76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177F295-741F-4EFF-B0CA-BE69295ADA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8512053" y="1217756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9C5D90B-7EE3-4D26-AB7D-A5A3A6E112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0992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4F6D985-7F86-4EB9-9C06-17DA80E8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999460"/>
            <a:ext cx="4273550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 err="1"/>
              <a:t>Στ</a:t>
            </a:r>
            <a:r>
              <a:rPr lang="en-US" sz="5400" dirty="0"/>
              <a:t>ατιστικά</a:t>
            </a:r>
            <a:r>
              <a:rPr lang="el-GR" sz="5400" dirty="0"/>
              <a:t> </a:t>
            </a:r>
            <a:r>
              <a:rPr lang="el-GR" sz="4800" dirty="0"/>
              <a:t>ωφελούμενων</a:t>
            </a:r>
            <a:r>
              <a:rPr lang="en-US" sz="54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0A22E-93F8-4BC4-8FDB-1B020BDAC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978" y="999460"/>
            <a:ext cx="2342715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Μεταβολών και καταχωρήσεων σε καρτέλες ωφελουμένων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FBD0F3-F549-4FAA-9606-5062C0A8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8819F-FC53-4268-9B45-5508C666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71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113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64FC49-2C89-4308-ACB5-F6E07C4B4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 χρήστη ανά χρονικό διάστημα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0F8A9A-CE11-4578-89F6-8FCDCF373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2870" y="2160588"/>
            <a:ext cx="5161873" cy="38814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4F54C-C4D3-4B26-A086-7CBDAD707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8426F-1384-46FB-94C1-40E22CA7E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62570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DE9E9-6FE4-4F6E-882A-CABB0D504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 δήμο ανά χρονικό διάστημα (από χρήστη)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C7690D-82D4-4059-8B3C-B84FCBB01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344" y="2160588"/>
            <a:ext cx="5036924" cy="38814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B28E47-E55D-4774-87C2-1E9027AD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714EC-2626-4433-9EE4-16158A9F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54135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D766-593D-4804-9A9D-7A070D3C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 δήμο ανά χρονικό διάστημα (από ωφελούμενο)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17F2CD-8B27-4B08-B7E0-494BAF3B7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612" y="2160588"/>
            <a:ext cx="5058388" cy="38814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F7E60-79BB-45A5-B802-52233155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FA9FE-D184-47D5-9CB1-42B634BD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61365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77700-697D-4C2E-8E0B-69872C47D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Ιστορικό αλλαγών στις εγγραφές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AC030C-5D81-4928-A6BA-7E5C29AE1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332" y="4030927"/>
            <a:ext cx="6348413" cy="18981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9003A-B2E3-4E8D-BA31-78223765F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678E8-9678-412C-8830-D7DCA613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75</a:t>
            </a:fld>
            <a:endParaRPr lang="el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074145-A4BF-457B-B267-3D26148EF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00" y="1956575"/>
            <a:ext cx="5431845" cy="19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509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7577DEC-D9A5-404D-9789-702F4319BE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EA9366-CEA8-4F23-B065-4337F0D836F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04A03D6-39B4-4278-9BE1-A07E024499B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BE459AF-3736-4886-82E0-9B5DA427B5E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4B6B88EF-180C-4E39-8A3F-A52E87110C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2DFAACF-64D0-4621-8FF4-E2F03C3E8D1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6611FF0-65B3-49DB-97C6-1B72AAD0FB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F7407FE-86B1-4890-9D80-9406FBF29E4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EBD42D5B-8F87-45B3-98B3-C66944F92E6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5E04699-59E1-4468-9E7C-83070EEB420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2AE8F13-9A52-4D7F-9637-321EA7CF321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>
            <a:normAutofit/>
          </a:bodyPr>
          <a:lstStyle/>
          <a:p>
            <a:r>
              <a:rPr lang="el-GR" dirty="0"/>
              <a:t>ΕΦΑΡΜΟΓΗ Κ.Ε.Α.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130300" y="4050833"/>
            <a:ext cx="5825202" cy="1096899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Γνωριμία με την πλατφόρμα διαχείρισης του Κοινωνικού Εισοδήματος Αλληλεγγύης</a:t>
            </a:r>
            <a:br>
              <a:rPr lang="el-GR" dirty="0">
                <a:solidFill>
                  <a:schemeClr val="tx1"/>
                </a:solidFill>
              </a:rPr>
            </a:br>
            <a:r>
              <a:rPr lang="el-GR" dirty="0">
                <a:solidFill>
                  <a:schemeClr val="tx1"/>
                </a:solidFill>
              </a:rPr>
              <a:t>για χρήστες Δήμων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l-GR" smtClean="0"/>
              <a:pPr>
                <a:spcAft>
                  <a:spcPts val="600"/>
                </a:spcAft>
              </a:pPr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635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«Κανάλια» υποβολής αιτήσεων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l-GR" dirty="0"/>
              <a:t>Οι πολίτες από το σπίτι</a:t>
            </a:r>
          </a:p>
          <a:p>
            <a:pPr>
              <a:buFont typeface="+mj-lt"/>
              <a:buAutoNum type="arabicPeriod"/>
            </a:pPr>
            <a:endParaRPr lang="el-GR" dirty="0"/>
          </a:p>
          <a:p>
            <a:pPr>
              <a:buFont typeface="+mj-lt"/>
              <a:buAutoNum type="arabicPeriod"/>
            </a:pPr>
            <a:r>
              <a:rPr lang="el-GR" strike="sngStrike" dirty="0"/>
              <a:t>Μέσω ΚΕΠ</a:t>
            </a:r>
          </a:p>
          <a:p>
            <a:pPr>
              <a:buFont typeface="+mj-lt"/>
              <a:buAutoNum type="arabicPeriod"/>
            </a:pPr>
            <a:endParaRPr lang="el-GR" dirty="0"/>
          </a:p>
          <a:p>
            <a:pPr>
              <a:buFont typeface="+mj-lt"/>
              <a:buAutoNum type="arabicPeriod"/>
            </a:pPr>
            <a:r>
              <a:rPr lang="el-GR" dirty="0"/>
              <a:t>Μέσω Δήμων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65961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Διαθέσιμα </a:t>
            </a:r>
            <a:r>
              <a:rPr lang="en-US" dirty="0"/>
              <a:t>web sites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Για τους πολίτες: </a:t>
            </a:r>
            <a:r>
              <a:rPr lang="en-US" dirty="0">
                <a:hlinkClick r:id="rId2"/>
              </a:rPr>
              <a:t>www.keaprogram.gr/pub/</a:t>
            </a:r>
            <a:r>
              <a:rPr lang="el-GR" dirty="0"/>
              <a:t> </a:t>
            </a:r>
          </a:p>
          <a:p>
            <a:pPr lvl="1"/>
            <a:r>
              <a:rPr lang="en-US" dirty="0"/>
              <a:t>Taxis Credentials (username </a:t>
            </a:r>
            <a:r>
              <a:rPr lang="el-GR" dirty="0"/>
              <a:t>και </a:t>
            </a:r>
            <a:r>
              <a:rPr lang="en-US" dirty="0"/>
              <a:t>password </a:t>
            </a:r>
            <a:r>
              <a:rPr lang="el-GR" dirty="0"/>
              <a:t>από την ΓΓΔΕ)</a:t>
            </a:r>
          </a:p>
          <a:p>
            <a:endParaRPr lang="el-GR" dirty="0"/>
          </a:p>
          <a:p>
            <a:r>
              <a:rPr lang="el-GR" dirty="0"/>
              <a:t>Για Δήμους </a:t>
            </a:r>
            <a:r>
              <a:rPr lang="el-GR" strike="sngStrike" dirty="0"/>
              <a:t>και ΚΕΠ</a:t>
            </a:r>
            <a:r>
              <a:rPr lang="el-GR" dirty="0"/>
              <a:t>: </a:t>
            </a:r>
            <a:r>
              <a:rPr lang="en-US" dirty="0">
                <a:hlinkClick r:id="rId3"/>
              </a:rPr>
              <a:t>www.keaprogram.gr/gov/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Χρήστες Δήμων: πιστοποίηση χρηστών από ΚΕΑ</a:t>
            </a:r>
          </a:p>
          <a:p>
            <a:pPr lvl="1"/>
            <a:r>
              <a:rPr lang="el-GR" strike="sngStrike" dirty="0"/>
              <a:t>Χρήστες ΚΕΠ: βάσει </a:t>
            </a:r>
            <a:r>
              <a:rPr lang="en-US" strike="sngStrike" dirty="0"/>
              <a:t>IP </a:t>
            </a:r>
            <a:r>
              <a:rPr lang="el-GR" strike="sngStrike" dirty="0"/>
              <a:t>από το σύστημα των ΚΕΠ</a:t>
            </a:r>
          </a:p>
          <a:p>
            <a:pPr lvl="1"/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17506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D6BC9EB-F181-48AB-BCA2-3D1DB20D2D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D33AAA80-39DC-4020-9BFF-0718F35C76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1177F295-741F-4EFF-B0CA-BE69295ADA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8512053" y="1217756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C5D90B-7EE3-4D26-AB7D-A5A3A6E112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0992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0299" y="999460"/>
            <a:ext cx="4273550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600"/>
              <a:t>Πληροφοριακό υλικό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903978" y="999460"/>
            <a:ext cx="2342715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Πάντα επίκαιρη και επίσημη πληροφορία για το ΚΕΑ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79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306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Προβολή -Τροποποίηση στοιχείων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8</a:t>
            </a:fld>
            <a:endParaRPr lang="el-G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7" y="1715490"/>
            <a:ext cx="5468649" cy="4325873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Ανακοινώσεις και πληροφοριακά στοιχεία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570916"/>
            <a:ext cx="6348413" cy="3060781"/>
          </a:xfrm>
          <a:prstGeom prst="rect">
            <a:avLst/>
          </a:prstGeom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25085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n-US" dirty="0"/>
              <a:t>blog </a:t>
            </a:r>
            <a:r>
              <a:rPr lang="el-GR" dirty="0"/>
              <a:t>του ΚΕΑ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204" y="2160588"/>
            <a:ext cx="5399204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43070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the way: </a:t>
            </a:r>
            <a:r>
              <a:rPr lang="el-GR" dirty="0"/>
              <a:t>Το </a:t>
            </a:r>
            <a:r>
              <a:rPr lang="en-US" dirty="0"/>
              <a:t>Blog </a:t>
            </a:r>
            <a:r>
              <a:rPr lang="el-GR" dirty="0"/>
              <a:t>του ΚΕΑ ψάχνει </a:t>
            </a:r>
            <a:r>
              <a:rPr lang="en-US" dirty="0"/>
              <a:t>authors</a:t>
            </a:r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09367"/>
            <a:ext cx="6348413" cy="198387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94490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Πληροφορίες για το ΚΕΑ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476885"/>
            <a:ext cx="6348413" cy="3248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29784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FAQs: </a:t>
            </a:r>
            <a:r>
              <a:rPr lang="el-GR" dirty="0"/>
              <a:t>Διαβάζετέ τα, για εσάς τα γράφουμε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172245"/>
            <a:ext cx="6348413" cy="38581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30191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D6BC9EB-F181-48AB-BCA2-3D1DB20D2D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D33AAA80-39DC-4020-9BFF-0718F35C76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1177F295-741F-4EFF-B0CA-BE69295ADA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8512053" y="1217756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9C5D90B-7EE3-4D26-AB7D-A5A3A6E112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0992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30299" y="999460"/>
            <a:ext cx="4273550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ΛΕΙΤΟΥΡΓΙΑ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903978" y="999460"/>
            <a:ext cx="2342715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Νέα Αίτηση για ένταξη στο ΚΕΑ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85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691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Νέα αίτηση: πως ξεκινάμε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86</a:t>
            </a:fld>
            <a:endParaRPr lang="el-GR"/>
          </a:p>
        </p:txBody>
      </p:sp>
      <p:pic>
        <p:nvPicPr>
          <p:cNvPr id="7" name="5 - Θέση περιεχομένου" descr="KEA_0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12776"/>
            <a:ext cx="6405812" cy="4541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64717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Αναζήτηση προσώπου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87</a:t>
            </a:fld>
            <a:endParaRPr lang="el-GR"/>
          </a:p>
        </p:txBody>
      </p:sp>
      <p:pic>
        <p:nvPicPr>
          <p:cNvPr id="8" name="5 - Θέση περιεχομένου" descr="KEA_0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303453"/>
            <a:ext cx="6781761" cy="4269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27780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Προ-απαιτούμενο αναζήτησης προσώπου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7200" dirty="0"/>
              <a:t>ΕΝΤΥΠΟ ΣΥΝΑΙΝΕΣΗΣ!</a:t>
            </a:r>
          </a:p>
          <a:p>
            <a:r>
              <a:rPr lang="el-GR" dirty="0"/>
              <a:t>Θα ελεγχθείτε! </a:t>
            </a:r>
            <a:r>
              <a:rPr lang="el-GR" sz="72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88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471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ΕΝΤΥΠΟ ΣΥΝΑΙΝΕΣΗΣ πριν την αναζήτηση προσώπου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060848"/>
            <a:ext cx="7530290" cy="3527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89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66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783C067-F8BF-4755-B516-8A0CD74C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49A2DAB-B431-487D-95AD-BB0FECB49E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3900" y="3818467"/>
            <a:ext cx="3337719" cy="3039533"/>
          </a:xfrm>
          <a:prstGeom prst="triangle">
            <a:avLst>
              <a:gd name="adj" fmla="val 100000"/>
            </a:avLst>
          </a:prstGeom>
          <a:solidFill>
            <a:schemeClr val="accent3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ECDEE1-7093-418F-9CF5-24EEB115C1C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00950" y="0"/>
            <a:ext cx="12954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5062AF-EB11-4651-BC4A-4DA21768DE8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230" y="0"/>
            <a:ext cx="1324770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2ED796EC-E7FF-46DB-B912-FB08BF12AA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0300" y="1397000"/>
            <a:ext cx="5825202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Καρτέλα Ωφελούμενου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130300" y="4050833"/>
            <a:ext cx="5825202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800" dirty="0" err="1"/>
              <a:t>Θεμ</a:t>
            </a:r>
            <a:r>
              <a:rPr lang="en-US" sz="1800" dirty="0"/>
              <a:t>ατική ενότητα: Γενικά στοιχεία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01896" y="6041362"/>
            <a:ext cx="5125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529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Αποτέλεσμα αναζήτησης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844824"/>
            <a:ext cx="8492998" cy="3143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90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38570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Νέα αίτηση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91</a:t>
            </a:fld>
            <a:endParaRPr lang="el-GR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412776"/>
            <a:ext cx="7779525" cy="397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43757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KEA_Appl_03_Katoikia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7"/>
            <a:ext cx="7815242" cy="5497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92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3238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KEA_Appl_04_Proswpik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8429684" cy="5786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93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7714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KEA_Appl_05_Noikokyriou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8429684" cy="5792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94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68547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KEA_Appl_06_Oikonomik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8429684" cy="5793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95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84030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Επισημάνσεις αίτησης: Ο οδηγός σας!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96</a:t>
            </a:fld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18361"/>
            <a:ext cx="8255146" cy="3935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11524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D6BC9EB-F181-48AB-BCA2-3D1DB20D2D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D33AAA80-39DC-4020-9BFF-0718F35C76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1177F295-741F-4EFF-B0CA-BE69295ADA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8512053" y="1217756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C5D90B-7EE3-4D26-AB7D-A5A3A6E112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0992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0299" y="999460"/>
            <a:ext cx="4273550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Επιλογές στην αίτηση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903978" y="999460"/>
            <a:ext cx="2342715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Αποθηκεύσεις, εκτυπώσεις, υποβολή και όχι μόνο…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041362"/>
            <a:ext cx="47232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ΗΔΙΚΑ ΑΕ, Συνάντηση Ενημέρωσης Δήμων Αττικής, 20-21 Φεβρουαρίου 2017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42997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BF05F2-DE94-4E25-930A-2709217C0557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97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7550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Κουμπιά Αποθήκευσης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98</a:t>
            </a:fld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609599" y="3212976"/>
            <a:ext cx="66384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Έλεγχος και Αποθήκευση : </a:t>
            </a:r>
            <a:r>
              <a:rPr lang="el-GR" sz="2000" dirty="0"/>
              <a:t>Αποθήκευση με ότι λάθη μπορεί να περιέχει η Αίτηση. Αντιστοιχεί στην Προσωρινή Αποθήκευση</a:t>
            </a:r>
          </a:p>
          <a:p>
            <a:endParaRPr lang="el-GR" sz="2000" dirty="0"/>
          </a:p>
          <a:p>
            <a:r>
              <a:rPr lang="el-GR" sz="2000" b="1" dirty="0"/>
              <a:t>Αποθήκευση χωρίς έλεγχο : </a:t>
            </a:r>
            <a:r>
              <a:rPr lang="el-GR" sz="2000" dirty="0"/>
              <a:t>Αποθηκεύονται τα στοιχεία αφού πρώτα ελεγχθούν και περιγραφεί και επισημανθεί η θέση τους στην Αίτηση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E4D19E-0FBC-43A0-9232-A142E48E0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75866"/>
            <a:ext cx="5228510" cy="13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813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Κουμπιά Ενεργειών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ΗΔΙΚΑ ΑΕ, Συνάντηση Ενημέρωσης Δήμων Αττικής, 20-21 Φεβρουαρίου 2017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05F2-DE94-4E25-930A-2709217C0557}" type="slidenum">
              <a:rPr lang="el-GR" smtClean="0"/>
              <a:pPr/>
              <a:t>99</a:t>
            </a:fld>
            <a:endParaRPr lang="el-GR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Οριστικοποίηση : </a:t>
            </a:r>
            <a:r>
              <a:rPr lang="el-GR" dirty="0"/>
              <a:t>Είναι μία αμετάκλητη  ενέργεια αποθήκευσης, εφόσον έχουν ελεγχθεί τα στοιχεία και είναι σωστά. Στόχος η υπογραφή από τον πολίτη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b="1" dirty="0"/>
              <a:t>Ακύρωση : </a:t>
            </a:r>
            <a:r>
              <a:rPr lang="el-GR" dirty="0"/>
              <a:t>Ακυρώνεται η Αίτηση</a:t>
            </a:r>
          </a:p>
          <a:p>
            <a:endParaRPr lang="el-GR" dirty="0"/>
          </a:p>
          <a:p>
            <a:r>
              <a:rPr lang="el-GR" b="1" dirty="0"/>
              <a:t>Διαγραφή</a:t>
            </a:r>
            <a:r>
              <a:rPr lang="el-GR" dirty="0"/>
              <a:t>: Δεν υπάρχει για λόγους Ασφαλείας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69EA6A-BC9B-430F-9CD3-A6BFDBB33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725144"/>
            <a:ext cx="60388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6042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932</TotalTime>
  <Words>4810</Words>
  <Application>Microsoft Office PowerPoint</Application>
  <PresentationFormat>On-screen Show (4:3)</PresentationFormat>
  <Paragraphs>778</Paragraphs>
  <Slides>172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172</vt:i4>
      </vt:variant>
    </vt:vector>
  </HeadingPairs>
  <TitlesOfParts>
    <vt:vector size="177" baseType="lpstr">
      <vt:lpstr>Arial</vt:lpstr>
      <vt:lpstr>Calibri</vt:lpstr>
      <vt:lpstr>Trebuchet MS</vt:lpstr>
      <vt:lpstr>Wingdings 3</vt:lpstr>
      <vt:lpstr>Facet</vt:lpstr>
      <vt:lpstr>Εθνικός Μηχανισμός Συντονισμού, Παρακολούθησης &amp; Αξιολόγησης των Πολιτικών Κοινωνικής Ένταξης &amp; Κοινωνικής Συνοχής</vt:lpstr>
      <vt:lpstr>Σημείο Εισόδου</vt:lpstr>
      <vt:lpstr>Μητρώο ωφελούμενων </vt:lpstr>
      <vt:lpstr>Μητρώο ωφελούμενων</vt:lpstr>
      <vt:lpstr>Αναζήτηση προσώπου</vt:lpstr>
      <vt:lpstr>Αποτέλεσμα αναζήτησης</vt:lpstr>
      <vt:lpstr>Μπορεί να είναι ήδη στο μητρώο</vt:lpstr>
      <vt:lpstr>Προβολή -Τροποποίηση στοιχείων</vt:lpstr>
      <vt:lpstr>Καρτέλα Ωφελούμενου</vt:lpstr>
      <vt:lpstr>Γενικά –Προσωπικά στοιχεία</vt:lpstr>
      <vt:lpstr>Εκπαίδευση</vt:lpstr>
      <vt:lpstr>Καρτέλα Ωφελούμενου</vt:lpstr>
      <vt:lpstr>Χαρακτηριστικά CRM</vt:lpstr>
      <vt:lpstr>Οικογενειακή κατάσταση</vt:lpstr>
      <vt:lpstr>Νέα εγγραφή οικογενειακής κατάστασης</vt:lpstr>
      <vt:lpstr>Καταγραφή οικ. κατάστασης</vt:lpstr>
      <vt:lpstr>Μετά την εγγραφή νέας οικογενειακής κατάστασης</vt:lpstr>
      <vt:lpstr>Καρτέλα Ωφελούμενου</vt:lpstr>
      <vt:lpstr>Ασφαλιστική Κάλυψη</vt:lpstr>
      <vt:lpstr>Προσθήκη εγγραφής εργασίας</vt:lpstr>
      <vt:lpstr>Στοιχεία εργασίας</vt:lpstr>
      <vt:lpstr>Καρτέλα Ωφελούμενου</vt:lpstr>
      <vt:lpstr>Οικονομική κατάσταση</vt:lpstr>
      <vt:lpstr>Νέα εγγραφή οικονομικής κατάστασης</vt:lpstr>
      <vt:lpstr>Καρτέλα Ωφελούμενου</vt:lpstr>
      <vt:lpstr>Στεγαστική Κατάσταση</vt:lpstr>
      <vt:lpstr>Καρτέλα Ωφελούμενου</vt:lpstr>
      <vt:lpstr>Ειδικές κατηγορίες</vt:lpstr>
      <vt:lpstr>Διαθέσιμες επιλογές ειδικών κατηγοριών</vt:lpstr>
      <vt:lpstr>Καρτέλα Ωφελούμενου</vt:lpstr>
      <vt:lpstr>Θα αλλάξει! </vt:lpstr>
      <vt:lpstr>Καρτέλα Ωφελούμενου </vt:lpstr>
      <vt:lpstr>Συνεδρίες (και παραπομπές)</vt:lpstr>
      <vt:lpstr>Συνεδρίες</vt:lpstr>
      <vt:lpstr>Παραπομπές (δεν έχουμε ακόμα φορείς και προγράμματα)</vt:lpstr>
      <vt:lpstr>Επιλογές στην καρτέλα</vt:lpstr>
      <vt:lpstr>Εκτύπωση</vt:lpstr>
      <vt:lpstr>Κουμπιά Αποθήκευσης και πλοήγησης</vt:lpstr>
      <vt:lpstr>Κουμπί [Ενημέρωση] από ΑΜΚΑ</vt:lpstr>
      <vt:lpstr>Menu θεματικών ενοτήτων</vt:lpstr>
      <vt:lpstr>Διαγραφή εγγραφών</vt:lpstr>
      <vt:lpstr>Trace ενεργειών ανά καρτέλα</vt:lpstr>
      <vt:lpstr>Μητρώο Φορέων</vt:lpstr>
      <vt:lpstr>2 είδη φορέων</vt:lpstr>
      <vt:lpstr>Οι ιδιωτικοί φορείς</vt:lpstr>
      <vt:lpstr>Δημόσιοι Φορείς </vt:lpstr>
      <vt:lpstr>Τι θέλουμε να πετύχουμε?</vt:lpstr>
      <vt:lpstr>Πως θα το πετύχουμε?</vt:lpstr>
      <vt:lpstr>Ο Δήμος σας ως Φορέας</vt:lpstr>
      <vt:lpstr>Βήμα 1ο: Πρέπει να ορίσετε έναν χρήστη για να το κάνει</vt:lpstr>
      <vt:lpstr>Βήμα 2ο: «Οι φορείς μου»</vt:lpstr>
      <vt:lpstr>Βήμα 3ο: Καταχώρηση γενικών στοιχείων του Δήμου</vt:lpstr>
      <vt:lpstr>Μητρώο προγραμμάτων</vt:lpstr>
      <vt:lpstr>Αναζήτηση προγραμμάτων</vt:lpstr>
      <vt:lpstr>Προσθήκη προγραμμάτων</vt:lpstr>
      <vt:lpstr>Γενικά στοιχεία προγράμματος</vt:lpstr>
      <vt:lpstr>Ορισμός Εμβέλειας προγράμματος</vt:lpstr>
      <vt:lpstr>Χαρακτηριστικά προγράμματος</vt:lpstr>
      <vt:lpstr>Προσθήκη υλοποιούμενων προγραμμάτων</vt:lpstr>
      <vt:lpstr>Καταχωρούμε προγράμματα στην καρτέλα του φορέα</vt:lpstr>
      <vt:lpstr>Στατιστικά</vt:lpstr>
      <vt:lpstr>Στατιστικά Ραντεβού</vt:lpstr>
      <vt:lpstr>Συνεδρίες (ραντεβού)</vt:lpstr>
      <vt:lpstr>Ανά χρήστη ανά χρονικό διάστημα</vt:lpstr>
      <vt:lpstr>Ανά Δήμο ανά χρονικό διάστημα (από το χρήστη)</vt:lpstr>
      <vt:lpstr>Ανά Δήμο ανά χρονικό διάστημα (από ωφελούμενο)</vt:lpstr>
      <vt:lpstr>Στατιστικά Παραπομπών</vt:lpstr>
      <vt:lpstr>Ανά χρήστη ανά χρονικό διάστημα</vt:lpstr>
      <vt:lpstr>Ανά Δήμο ανά χρονικό διάστημα (από χρήστη)</vt:lpstr>
      <vt:lpstr>Ανά Δήμο ανά χρονικό διάστημα (από ωφελούμενο)</vt:lpstr>
      <vt:lpstr>Στατιστικά ωφελούμενων </vt:lpstr>
      <vt:lpstr>Ανά χρήστη ανά χρονικό διάστημα</vt:lpstr>
      <vt:lpstr>Ανά δήμο ανά χρονικό διάστημα (από χρήστη)</vt:lpstr>
      <vt:lpstr>Ανά δήμο ανά χρονικό διάστημα (από ωφελούμενο)</vt:lpstr>
      <vt:lpstr>Ιστορικό αλλαγών στις εγγραφές</vt:lpstr>
      <vt:lpstr>ΕΦΑΡΜΟΓΗ Κ.Ε.Α.</vt:lpstr>
      <vt:lpstr>«Κανάλια» υποβολής αιτήσεων</vt:lpstr>
      <vt:lpstr>Διαθέσιμα web sites</vt:lpstr>
      <vt:lpstr>Πληροφοριακό υλικό</vt:lpstr>
      <vt:lpstr>Ανακοινώσεις και πληροφοριακά στοιχεία</vt:lpstr>
      <vt:lpstr>Το blog του ΚΕΑ</vt:lpstr>
      <vt:lpstr>By the way: Το Blog του ΚΕΑ ψάχνει authors</vt:lpstr>
      <vt:lpstr>Πληροφορίες για το ΚΕΑ</vt:lpstr>
      <vt:lpstr>FAQs: Διαβάζετέ τα, για εσάς τα γράφουμε</vt:lpstr>
      <vt:lpstr>ΛΕΙΤΟΥΡΓΙΑ</vt:lpstr>
      <vt:lpstr>Νέα αίτηση: πως ξεκινάμε</vt:lpstr>
      <vt:lpstr>Αναζήτηση προσώπου</vt:lpstr>
      <vt:lpstr>Προ-απαιτούμενο αναζήτησης προσώπου</vt:lpstr>
      <vt:lpstr>ΕΝΤΥΠΟ ΣΥΝΑΙΝΕΣΗΣ πριν την αναζήτηση προσώπου</vt:lpstr>
      <vt:lpstr>Αποτέλεσμα αναζήτησης</vt:lpstr>
      <vt:lpstr>Νέα αίτηση</vt:lpstr>
      <vt:lpstr>PowerPoint Presentation</vt:lpstr>
      <vt:lpstr>PowerPoint Presentation</vt:lpstr>
      <vt:lpstr>PowerPoint Presentation</vt:lpstr>
      <vt:lpstr>PowerPoint Presentation</vt:lpstr>
      <vt:lpstr>Επισημάνσεις αίτησης: Ο οδηγός σας!</vt:lpstr>
      <vt:lpstr>Επιλογές στην αίτηση</vt:lpstr>
      <vt:lpstr>Κουμπιά Αποθήκευσης</vt:lpstr>
      <vt:lpstr>Κουμπιά Ενεργειών</vt:lpstr>
      <vt:lpstr>Ακύρωση εγκεκριμένης αίτησης</vt:lpstr>
      <vt:lpstr>Ακύρωση εγκεκριμένης αίτησης (συνέχεια)</vt:lpstr>
      <vt:lpstr>Επιλογές εκτύπωσης</vt:lpstr>
      <vt:lpstr>Επισημάνσεις αίτησης που επιδέχονται χειρισμό από εσάς</vt:lpstr>
      <vt:lpstr>Trace ενεργειών ανά αίτηση</vt:lpstr>
      <vt:lpstr>Μέλη νοικοκυριού</vt:lpstr>
      <vt:lpstr>Όλα τα μέλη δεν είναι ίδια </vt:lpstr>
      <vt:lpstr>PowerPoint Presentation</vt:lpstr>
      <vt:lpstr>PowerPoint Presentation</vt:lpstr>
      <vt:lpstr>Διαγραφές (;) μελών νοικοκυριού</vt:lpstr>
      <vt:lpstr>Validations</vt:lpstr>
      <vt:lpstr>PowerPoint Presentation</vt:lpstr>
      <vt:lpstr>PowerPoint Presentation</vt:lpstr>
      <vt:lpstr>PowerPoint Presentation</vt:lpstr>
      <vt:lpstr>Εκτυπώσεις</vt:lpstr>
      <vt:lpstr>PowerPoint Presentation</vt:lpstr>
      <vt:lpstr>PowerPoint Presentation</vt:lpstr>
      <vt:lpstr>PowerPoint Presentation</vt:lpstr>
      <vt:lpstr>Εκτύπωση για έλεγχο και υπογραφή</vt:lpstr>
      <vt:lpstr>Τροποποίηση Αίτησης</vt:lpstr>
      <vt:lpstr>Επιλογή «Νέα τροποποιητική αίτηση από υπάρχουσα» </vt:lpstr>
      <vt:lpstr>Πλεονεκτήματα έναντι ακύρωσης και υποβολής νέας</vt:lpstr>
      <vt:lpstr>Πως κάνω τροποποιητική</vt:lpstr>
      <vt:lpstr>Πως βλέπουμε αν μια αίτηση είναι τροποιητική</vt:lpstr>
      <vt:lpstr>Και η παλιά αίτηση;</vt:lpstr>
      <vt:lpstr>Πληρωμές</vt:lpstr>
      <vt:lpstr>Ιστορικό πληρωμών</vt:lpstr>
      <vt:lpstr>Πιστώθηκε (?)</vt:lpstr>
      <vt:lpstr>Απορρίψεις</vt:lpstr>
      <vt:lpstr>Ανάκληση λόγω μη πληρωμής 3 φορές στη σειρά (4 μήνες)</vt:lpstr>
      <vt:lpstr>Ιστορικό πληρωμών</vt:lpstr>
      <vt:lpstr>Το μέλλον του ΚΕΑ</vt:lpstr>
      <vt:lpstr>Διασταυρώσεις με στοιχεία του Κοινωνικού Μερίσματος</vt:lpstr>
      <vt:lpstr>Συναίνεση φιλοξενούμενων on-line</vt:lpstr>
      <vt:lpstr>Περισσότερες διασταυρώσεις</vt:lpstr>
      <vt:lpstr>Υπολογισμός αχρεωστήτως καταβληθέντων </vt:lpstr>
      <vt:lpstr>Το ΚΕΑ έχει 3 πυλώνες</vt:lpstr>
      <vt:lpstr>ΚΕΑ</vt:lpstr>
      <vt:lpstr>ΚΕΑ: το πρόγραμμα που άλλαξε τον τρόπο συναλλαγής του κράτους με τον πολίτη</vt:lpstr>
      <vt:lpstr>ΚΕΑ: μια τεχνική πρόκληση</vt:lpstr>
      <vt:lpstr>Παρατυπίες που βρήκαμε</vt:lpstr>
      <vt:lpstr>Notifications</vt:lpstr>
      <vt:lpstr>Dashboard &amp; Statistics</vt:lpstr>
      <vt:lpstr>Analytics σε εθνικό επίπεδο ή επίπεδο δήμου</vt:lpstr>
      <vt:lpstr>Εγκεκριμένες ανά μέρα</vt:lpstr>
      <vt:lpstr>Κατανομή Ηλικιών</vt:lpstr>
      <vt:lpstr>Single member households </vt:lpstr>
      <vt:lpstr>KEA data warehouse</vt:lpstr>
      <vt:lpstr>Οι Ήρωες του ΚΕΑ</vt:lpstr>
      <vt:lpstr>Η συμβολή σας σε αριθμούς</vt:lpstr>
      <vt:lpstr>Η βοήθεια σας στο ΚΕΑ</vt:lpstr>
      <vt:lpstr>PowerPoint Presentation</vt:lpstr>
      <vt:lpstr>Επιδόματα Αναπηρίας</vt:lpstr>
      <vt:lpstr>Τα επιδόματα αναπηρίας</vt:lpstr>
      <vt:lpstr>1. Επίδομα κίνησης σε παραπληγικούς, τετραπληγικούς &amp; ακρωτηριασμένους</vt:lpstr>
      <vt:lpstr>2. Διατροφικό επίδομα σε νεφροπαθείς, μεταμοσχευμένους καρδιάς, ήπατος κτλ</vt:lpstr>
      <vt:lpstr>3. Οικονομική ενίσχυση ατόμων με βαριά αναπηρία</vt:lpstr>
      <vt:lpstr>4. Οικονομική ενίσχυση ατόμων με βαριά νοητική υστέρηση</vt:lpstr>
      <vt:lpstr>5. Οικονομική ενίσχυση παραπληγικών-τετραπληγικών και ακρωτηριασμένων ανασφάλιστων και ασφαλισμένων του Δημοσίου</vt:lpstr>
      <vt:lpstr>6. Οικονομική ενίσχυση ατόμων με συγγενή αιμολυτική αναιμία (μεσογειακή -δρεπανοκυτταρική - μικροδρεπανοκυτταρική κλπ) ή συγγενή αιμορραγική διάθεση (αιμορροφιλία κλπ), AIDS κτλ</vt:lpstr>
      <vt:lpstr>7. Οικονομική ενίσχυση κωφών και βαρήκοων ατόμων</vt:lpstr>
      <vt:lpstr>8. Οικονομική ενίσχυση ατόμων με αναπηρία όρασης</vt:lpstr>
      <vt:lpstr>9. Οικονομική ενίσχυση ατόμων με εγκεφαλική παράλυση</vt:lpstr>
      <vt:lpstr>Το συστημικό κομμάτι</vt:lpstr>
      <vt:lpstr>Η ροή εργασίας</vt:lpstr>
      <vt:lpstr>Βήμα 1: ποιος υποβάλει την αίτηση</vt:lpstr>
      <vt:lpstr>Βήμα 1: αν υποβάλλει αντιπρόσωπος</vt:lpstr>
      <vt:lpstr>Βήμα 2: στοιχεία ατόμου με αναπηρία</vt:lpstr>
      <vt:lpstr>Βήμα 2: στοιχεία ατόμου με αναπηρία (συνέχεια)</vt:lpstr>
      <vt:lpstr>Βήμα 3: τυχόν ζητούμενες παροχές</vt:lpstr>
      <vt:lpstr>Βήμα 4: Ζητούμενα επιδόματα</vt:lpstr>
      <vt:lpstr>Αναζήτηση αιτήσεων</vt:lpstr>
      <vt:lpstr>Στάθης Μαρίνος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ΕΦΑΡΜΟΓΗ Κ.Ε.Α.</dc:title>
  <dc:creator>pc</dc:creator>
  <cp:lastModifiedBy>Stathis Marinos</cp:lastModifiedBy>
  <cp:revision>103</cp:revision>
  <dcterms:created xsi:type="dcterms:W3CDTF">2016-06-28T22:08:07Z</dcterms:created>
  <dcterms:modified xsi:type="dcterms:W3CDTF">2018-02-20T06:59:15Z</dcterms:modified>
</cp:coreProperties>
</file>